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3" r:id="rId2"/>
    <p:sldMasterId id="2147483665" r:id="rId3"/>
  </p:sldMasterIdLst>
  <p:notesMasterIdLst>
    <p:notesMasterId r:id="rId26"/>
  </p:notesMasterIdLst>
  <p:handoutMasterIdLst>
    <p:handoutMasterId r:id="rId27"/>
  </p:handoutMasterIdLst>
  <p:sldIdLst>
    <p:sldId id="256" r:id="rId4"/>
    <p:sldId id="293" r:id="rId5"/>
    <p:sldId id="268" r:id="rId6"/>
    <p:sldId id="257" r:id="rId7"/>
    <p:sldId id="263" r:id="rId8"/>
    <p:sldId id="282" r:id="rId9"/>
    <p:sldId id="266" r:id="rId10"/>
    <p:sldId id="262" r:id="rId11"/>
    <p:sldId id="306" r:id="rId12"/>
    <p:sldId id="287" r:id="rId13"/>
    <p:sldId id="292" r:id="rId14"/>
    <p:sldId id="295" r:id="rId15"/>
    <p:sldId id="281" r:id="rId16"/>
    <p:sldId id="304" r:id="rId17"/>
    <p:sldId id="296" r:id="rId18"/>
    <p:sldId id="298" r:id="rId19"/>
    <p:sldId id="294" r:id="rId20"/>
    <p:sldId id="301" r:id="rId21"/>
    <p:sldId id="305" r:id="rId22"/>
    <p:sldId id="280" r:id="rId23"/>
    <p:sldId id="261" r:id="rId24"/>
    <p:sldId id="303" r:id="rId25"/>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4">
          <p15:clr>
            <a:srgbClr val="A4A3A4"/>
          </p15:clr>
        </p15:guide>
        <p15:guide id="2" pos="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CCCC"/>
    <a:srgbClr val="99FFCC"/>
    <a:srgbClr val="1F497D"/>
    <a:srgbClr val="CCECFF"/>
    <a:srgbClr val="006CB7"/>
    <a:srgbClr val="066290"/>
    <a:srgbClr val="CCFFFF"/>
    <a:srgbClr val="92CDDC"/>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43" autoAdjust="0"/>
  </p:normalViewPr>
  <p:slideViewPr>
    <p:cSldViewPr snapToObjects="1">
      <p:cViewPr varScale="1">
        <p:scale>
          <a:sx n="70" d="100"/>
          <a:sy n="70" d="100"/>
        </p:scale>
        <p:origin x="1374" y="72"/>
      </p:cViewPr>
      <p:guideLst>
        <p:guide orient="horz" pos="-4"/>
        <p:guide pos="3"/>
      </p:guideLst>
    </p:cSldViewPr>
  </p:slideViewPr>
  <p:notesTextViewPr>
    <p:cViewPr>
      <p:scale>
        <a:sx n="100" d="100"/>
        <a:sy n="100" d="100"/>
      </p:scale>
      <p:origin x="0" y="0"/>
    </p:cViewPr>
  </p:notesTextViewPr>
  <p:sorterViewPr>
    <p:cViewPr>
      <p:scale>
        <a:sx n="100" d="100"/>
        <a:sy n="100" d="100"/>
      </p:scale>
      <p:origin x="0" y="126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Mis%20Documentos\LABORAL\TEMAS%201\BANDA\BANDA%202016\Banda%20de%20Precios%202016%20Datos%20Prelimina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Mis%20Documentos\LABORAL\TEMAS%201\BANDA\BANDA%202016\Banda%20de%20Precios%202016%20Datos%20Preliminare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d:\Users\ddebrott\AppData\Local\Temp\notes90C43B\Resultados%20Banda%202016.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d:\Users\ddebrott\AppData\Local\Temp\notes90C43B\Resultados%20Banda%202016.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Mis%20Documentos\LABORAL\TEMAS%201\BANDA\BANDA%202016\Resultados%20Banda%202016.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Mis%20Documentos\LABORAL\TEMAS%201\BANDA\BANDA%202016\Resultados%20Banda%20201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Mis%20Documentos\LABORAL\TEMAS%201\BANDA\BANDA%202016\Banda%20de%20Precios%202016%20Datos%20Preliminares.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D:\Mis%20Documentos\LABORAL\TEMAS%201\BANDA\BANDA%202016\Banda%20de%20Precios%202016%20Datos%20Preliminare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D:\Desktop\LABORAL\Utilidades\Preliminar%20dic%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974422314857705E-2"/>
          <c:y val="2.933866221267796E-2"/>
          <c:w val="0.82880857453371959"/>
          <c:h val="0.83468378005779598"/>
        </c:manualLayout>
      </c:layout>
      <c:barChart>
        <c:barDir val="col"/>
        <c:grouping val="clustered"/>
        <c:varyColors val="0"/>
        <c:ser>
          <c:idx val="0"/>
          <c:order val="0"/>
          <c:spPr>
            <a:solidFill>
              <a:schemeClr val="accent1">
                <a:lumMod val="60000"/>
                <a:lumOff val="40000"/>
              </a:schemeClr>
            </a:solidFill>
            <a:ln w="6350">
              <a:solidFill>
                <a:schemeClr val="tx1"/>
              </a:solidFill>
              <a:prstDash val="solid"/>
            </a:ln>
            <a:effectLst>
              <a:outerShdw blurRad="40005" dist="22860" dir="5400000" algn="ctr" rotWithShape="0">
                <a:srgbClr val="000000">
                  <a:alpha val="35000"/>
                </a:srgbClr>
              </a:outerShdw>
            </a:effectLst>
            <a:scene3d>
              <a:camera prst="orthographicFront"/>
              <a:lightRig rig="threePt" dir="t">
                <a:rot lat="0" lon="0" rev="0"/>
              </a:lightRig>
            </a:scene3d>
            <a:sp3d>
              <a:bevelT w="0" h="0"/>
            </a:sp3d>
          </c:spPr>
          <c:invertIfNegative val="0"/>
          <c:dPt>
            <c:idx val="0"/>
            <c:invertIfNegative val="0"/>
            <c:bubble3D val="0"/>
            <c:spPr>
              <a:solidFill>
                <a:schemeClr val="accent1">
                  <a:lumMod val="60000"/>
                  <a:lumOff val="40000"/>
                </a:schemeClr>
              </a:solidFill>
              <a:ln w="6350">
                <a:solidFill>
                  <a:schemeClr val="tx1"/>
                </a:solidFill>
                <a:prstDash val="solid"/>
              </a:ln>
              <a:effectLst/>
              <a:scene3d>
                <a:camera prst="orthographicFront"/>
                <a:lightRig rig="threePt" dir="t">
                  <a:rot lat="0" lon="0" rev="0"/>
                </a:lightRig>
              </a:scene3d>
              <a:sp3d>
                <a:bevelT w="0" h="0"/>
              </a:sp3d>
            </c:spPr>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spPr>
              <a:solidFill>
                <a:schemeClr val="accent1">
                  <a:lumMod val="50000"/>
                </a:schemeClr>
              </a:solidFill>
              <a:ln w="6350">
                <a:solidFill>
                  <a:schemeClr val="tx1"/>
                </a:solidFill>
                <a:prstDash val="solid"/>
              </a:ln>
              <a:effectLst>
                <a:outerShdw blurRad="40005" dist="22860" dir="5400000" algn="ctr" rotWithShape="0">
                  <a:srgbClr val="000000">
                    <a:alpha val="35000"/>
                  </a:srgbClr>
                </a:outerShdw>
              </a:effectLst>
              <a:scene3d>
                <a:camera prst="orthographicFront"/>
                <a:lightRig rig="threePt" dir="t">
                  <a:rot lat="0" lon="0" rev="0"/>
                </a:lightRig>
              </a:scene3d>
              <a:sp3d>
                <a:bevelT w="0" h="0"/>
              </a:sp3d>
            </c:spPr>
          </c:dPt>
          <c:dLbls>
            <c:dLbl>
              <c:idx val="0"/>
              <c:layout>
                <c:manualLayout>
                  <c:x val="8.7032553710976422E-3"/>
                  <c:y val="6.9040535581517976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7.9493018959809994E-2"/>
                      <c:h val="6.799266927330655E-2"/>
                    </c:manualLayout>
                  </c15:layout>
                </c:ext>
              </c:extLst>
            </c:dLbl>
            <c:dLbl>
              <c:idx val="1"/>
              <c:layout>
                <c:manualLayout>
                  <c:x val="4.8458043090634428E-3"/>
                  <c:y val="4.461279461279461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3.3433537070841571E-3"/>
                  <c:y val="4.1802539834035896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7.6893502499038834E-3"/>
                  <c:y val="0"/>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9156374208007168E-3"/>
                  <c:y val="4.053864689657505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7.3442376796326069E-4"/>
                  <c:y val="3.389869826877701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3.844675124951871E-3"/>
                  <c:y val="1.262626262626255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7.7884944312756757E-3"/>
                  <c:y val="4.208754208754131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3.4573316743711532E-3"/>
                  <c:y val="6.58520904583896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9"/>
              <c:layout>
                <c:manualLayout>
                  <c:x val="4.8458043090634428E-3"/>
                  <c:y val="8.417508417508418E-5"/>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0"/>
              <c:layout>
                <c:manualLayout>
                  <c:x val="5.91565327690440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1"/>
              <c:layout>
                <c:manualLayout>
                  <c:x val="9.2339839551144418E-3"/>
                  <c:y val="-4.505535440513046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2"/>
              <c:layout>
                <c:manualLayout>
                  <c:x val="1.3803153981868339E-2"/>
                  <c:y val="-4.053864689657580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3"/>
              <c:layout>
                <c:manualLayout>
                  <c:x val="6.2270114159605483E-3"/>
                  <c:y val="-4.166508171985747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4"/>
              <c:layout>
                <c:manualLayout>
                  <c:x val="7.6893502499038834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'Evolución General'!$B$9:$B$19</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'Evolución General'!$C$9:$C$19</c:f>
              <c:numCache>
                <c:formatCode>0.0%</c:formatCode>
                <c:ptCount val="11"/>
                <c:pt idx="0">
                  <c:v>2.2000000000000002E-2</c:v>
                </c:pt>
                <c:pt idx="1">
                  <c:v>3.6000000000000004E-2</c:v>
                </c:pt>
                <c:pt idx="2">
                  <c:v>0.08</c:v>
                </c:pt>
                <c:pt idx="3">
                  <c:v>8.9999999999999993E-3</c:v>
                </c:pt>
                <c:pt idx="4">
                  <c:v>1.6E-2</c:v>
                </c:pt>
                <c:pt idx="5">
                  <c:v>5.9718056388472274E-2</c:v>
                </c:pt>
                <c:pt idx="6">
                  <c:v>2.1999999999999999E-2</c:v>
                </c:pt>
                <c:pt idx="7">
                  <c:v>1.9E-2</c:v>
                </c:pt>
                <c:pt idx="8">
                  <c:v>4.8000000000000001E-2</c:v>
                </c:pt>
                <c:pt idx="9">
                  <c:v>3.5000000000000003E-2</c:v>
                </c:pt>
                <c:pt idx="10">
                  <c:v>4.3658507015048462E-2</c:v>
                </c:pt>
              </c:numCache>
            </c:numRef>
          </c:val>
        </c:ser>
        <c:dLbls>
          <c:showLegendKey val="0"/>
          <c:showVal val="0"/>
          <c:showCatName val="0"/>
          <c:showSerName val="0"/>
          <c:showPercent val="0"/>
          <c:showBubbleSize val="0"/>
        </c:dLbls>
        <c:gapWidth val="60"/>
        <c:axId val="487974976"/>
        <c:axId val="487983936"/>
      </c:barChart>
      <c:lineChart>
        <c:grouping val="standard"/>
        <c:varyColors val="0"/>
        <c:ser>
          <c:idx val="1"/>
          <c:order val="1"/>
          <c:spPr>
            <a:ln w="31750">
              <a:solidFill>
                <a:srgbClr val="FF0000"/>
              </a:solidFill>
            </a:ln>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layout>
                <c:manualLayout>
                  <c:x val="2.8835063437139562E-2"/>
                  <c:y val="-8.4173427185238979E-3"/>
                </c:manualLayout>
              </c:layout>
              <c:tx>
                <c:rich>
                  <a:bodyPr/>
                  <a:lstStyle/>
                  <a:p>
                    <a:fld id="{DA42DB72-5872-495D-B0C5-3FCB2FB999D2}" type="VALUE">
                      <a:rPr lang="en-US"/>
                      <a:pPr/>
                      <a:t>[VALOR]</a:t>
                    </a:fld>
                    <a:endParaRPr lang="es-CL"/>
                  </a:p>
                </c:rich>
              </c:tx>
              <c:showLegendKey val="0"/>
              <c:showVal val="1"/>
              <c:showCatName val="0"/>
              <c:showSerName val="0"/>
              <c:showPercent val="0"/>
              <c:showBubbleSize val="0"/>
              <c:extLst>
                <c:ext xmlns:c15="http://schemas.microsoft.com/office/drawing/2012/chart" uri="{CE6537A1-D6FC-4f65-9D91-7224C49458BB}">
                  <c15:layout>
                    <c:manualLayout>
                      <c:w val="8.0497961111262478E-2"/>
                      <c:h val="7.2201344150163035E-2"/>
                    </c:manualLayout>
                  </c15:layout>
                  <c15:dlblFieldTable/>
                  <c15:showDataLabelsRange val="0"/>
                </c:ext>
              </c:extLst>
            </c:dLbl>
            <c:spPr>
              <a:noFill/>
              <a:ln>
                <a:noFill/>
              </a:ln>
              <a:effectLst/>
            </c:spPr>
            <c:txPr>
              <a:bodyPr/>
              <a:lstStyle/>
              <a:p>
                <a:pPr>
                  <a:defRPr b="1">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'Evolución General'!$B$9:$B$19</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'Evolución General'!$D$9:$D$19</c:f>
              <c:numCache>
                <c:formatCode>0.0%</c:formatCode>
                <c:ptCount val="11"/>
                <c:pt idx="0">
                  <c:v>3.548877849122916E-2</c:v>
                </c:pt>
                <c:pt idx="1">
                  <c:v>3.548877849122916E-2</c:v>
                </c:pt>
                <c:pt idx="2">
                  <c:v>3.548877849122916E-2</c:v>
                </c:pt>
                <c:pt idx="3">
                  <c:v>3.548877849122916E-2</c:v>
                </c:pt>
                <c:pt idx="4">
                  <c:v>3.548877849122916E-2</c:v>
                </c:pt>
                <c:pt idx="5">
                  <c:v>3.548877849122916E-2</c:v>
                </c:pt>
                <c:pt idx="6">
                  <c:v>3.548877849122916E-2</c:v>
                </c:pt>
                <c:pt idx="7">
                  <c:v>3.548877849122916E-2</c:v>
                </c:pt>
                <c:pt idx="8">
                  <c:v>3.548877849122916E-2</c:v>
                </c:pt>
                <c:pt idx="9">
                  <c:v>3.548877849122916E-2</c:v>
                </c:pt>
                <c:pt idx="10">
                  <c:v>3.548877849122916E-2</c:v>
                </c:pt>
              </c:numCache>
            </c:numRef>
          </c:val>
          <c:smooth val="0"/>
        </c:ser>
        <c:dLbls>
          <c:showLegendKey val="0"/>
          <c:showVal val="0"/>
          <c:showCatName val="0"/>
          <c:showSerName val="0"/>
          <c:showPercent val="0"/>
          <c:showBubbleSize val="0"/>
        </c:dLbls>
        <c:marker val="1"/>
        <c:smooth val="0"/>
        <c:axId val="487974976"/>
        <c:axId val="487983936"/>
      </c:lineChart>
      <c:catAx>
        <c:axId val="48797497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a:pPr>
            <a:endParaRPr lang="es-CL"/>
          </a:p>
        </c:txPr>
        <c:crossAx val="487983936"/>
        <c:crosses val="autoZero"/>
        <c:auto val="1"/>
        <c:lblAlgn val="ctr"/>
        <c:lblOffset val="100"/>
        <c:tickLblSkip val="1"/>
        <c:tickMarkSkip val="1"/>
        <c:noMultiLvlLbl val="0"/>
      </c:catAx>
      <c:valAx>
        <c:axId val="487983936"/>
        <c:scaling>
          <c:orientation val="minMax"/>
          <c:max val="0.12"/>
        </c:scaling>
        <c:delete val="0"/>
        <c:axPos val="l"/>
        <c:numFmt formatCode="0.0%" sourceLinked="1"/>
        <c:majorTickMark val="out"/>
        <c:minorTickMark val="none"/>
        <c:tickLblPos val="nextTo"/>
        <c:spPr>
          <a:ln w="3175">
            <a:solidFill>
              <a:srgbClr val="000000"/>
            </a:solidFill>
            <a:prstDash val="solid"/>
          </a:ln>
        </c:spPr>
        <c:txPr>
          <a:bodyPr rot="0" vert="horz"/>
          <a:lstStyle/>
          <a:p>
            <a:pPr>
              <a:defRPr/>
            </a:pPr>
            <a:endParaRPr lang="es-CL"/>
          </a:p>
        </c:txPr>
        <c:crossAx val="487974976"/>
        <c:crosses val="autoZero"/>
        <c:crossBetween val="between"/>
        <c:majorUnit val="0.02"/>
      </c:valAx>
      <c:spPr>
        <a:noFill/>
        <a:ln w="25400">
          <a:noFill/>
        </a:ln>
      </c:spPr>
    </c:plotArea>
    <c:plotVisOnly val="1"/>
    <c:dispBlanksAs val="gap"/>
    <c:showDLblsOverMax val="0"/>
  </c:chart>
  <c:spPr>
    <a:noFill/>
    <a:ln w="9525">
      <a:noFill/>
    </a:ln>
  </c:spPr>
  <c:txPr>
    <a:bodyPr/>
    <a:lstStyle/>
    <a:p>
      <a:pPr>
        <a:defRPr sz="1400" b="0" i="0" u="none" strike="noStrike" baseline="0">
          <a:solidFill>
            <a:srgbClr val="333333"/>
          </a:solidFill>
          <a:latin typeface="Verdana"/>
          <a:ea typeface="Verdana"/>
          <a:cs typeface="Verdana"/>
        </a:defRPr>
      </a:pPr>
      <a:endParaRPr lang="es-CL"/>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52045042305797"/>
          <c:y val="5.939166878333757E-2"/>
          <c:w val="0.78897987285544036"/>
          <c:h val="0.74074662038212968"/>
        </c:manualLayout>
      </c:layout>
      <c:barChart>
        <c:barDir val="col"/>
        <c:grouping val="clustered"/>
        <c:varyColors val="0"/>
        <c:ser>
          <c:idx val="2"/>
          <c:order val="0"/>
          <c:tx>
            <c:strRef>
              <c:f>'Evolución Isapres Abiertas'!$M$142</c:f>
              <c:strCache>
                <c:ptCount val="1"/>
                <c:pt idx="0">
                  <c:v>2015</c:v>
                </c:pt>
              </c:strCache>
            </c:strRef>
          </c:tx>
          <c:spPr>
            <a:solidFill>
              <a:srgbClr val="CCECFF"/>
            </a:solidFill>
            <a:ln w="6350">
              <a:solidFill>
                <a:schemeClr val="tx1"/>
              </a:solidFill>
            </a:ln>
          </c:spPr>
          <c:invertIfNegative val="0"/>
          <c:dLbls>
            <c:dLbl>
              <c:idx val="0"/>
              <c:layout>
                <c:manualLayout>
                  <c:x val="2.2494171905600938E-2"/>
                  <c:y val="-1.0104373978146076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667247257191808E-2"/>
                  <c:y val="-1.0104373978146076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0406364398446033E-2"/>
                  <c:y val="-1.0104373978146076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3727923710955895E-3"/>
                  <c:y val="-2.549521407343633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s-CL"/>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'Evolución Isapres Abiertas'!$L$143:$L$149</c:f>
              <c:strCache>
                <c:ptCount val="7"/>
                <c:pt idx="0">
                  <c:v>Vida Tres</c:v>
                </c:pt>
                <c:pt idx="1">
                  <c:v>Óptima</c:v>
                </c:pt>
                <c:pt idx="2">
                  <c:v>Banmédica</c:v>
                </c:pt>
                <c:pt idx="3">
                  <c:v>Masvida</c:v>
                </c:pt>
                <c:pt idx="4">
                  <c:v>Colmena</c:v>
                </c:pt>
                <c:pt idx="5">
                  <c:v>Consalud</c:v>
                </c:pt>
                <c:pt idx="6">
                  <c:v>Cruz Blanca</c:v>
                </c:pt>
              </c:strCache>
            </c:strRef>
          </c:cat>
          <c:val>
            <c:numRef>
              <c:f>'Evolución Isapres Abiertas'!$M$143:$M$149</c:f>
              <c:numCache>
                <c:formatCode>0.0%</c:formatCode>
                <c:ptCount val="7"/>
                <c:pt idx="0">
                  <c:v>0</c:v>
                </c:pt>
                <c:pt idx="1">
                  <c:v>0</c:v>
                </c:pt>
                <c:pt idx="2">
                  <c:v>0</c:v>
                </c:pt>
                <c:pt idx="3">
                  <c:v>0.06</c:v>
                </c:pt>
                <c:pt idx="4">
                  <c:v>4.5999999999999999E-2</c:v>
                </c:pt>
                <c:pt idx="5">
                  <c:v>3.9E-2</c:v>
                </c:pt>
                <c:pt idx="6">
                  <c:v>4.8000000000000001E-2</c:v>
                </c:pt>
              </c:numCache>
            </c:numRef>
          </c:val>
        </c:ser>
        <c:ser>
          <c:idx val="0"/>
          <c:order val="2"/>
          <c:tx>
            <c:strRef>
              <c:f>'Evolución Isapres Abiertas'!$O$142</c:f>
              <c:strCache>
                <c:ptCount val="1"/>
                <c:pt idx="0">
                  <c:v>2016</c:v>
                </c:pt>
              </c:strCache>
            </c:strRef>
          </c:tx>
          <c:spPr>
            <a:solidFill>
              <a:srgbClr val="066290"/>
            </a:solidFill>
            <a:ln w="6350">
              <a:solidFill>
                <a:schemeClr val="tx1"/>
              </a:solidFill>
            </a:ln>
            <a:scene3d>
              <a:camera prst="orthographicFront"/>
              <a:lightRig rig="threePt" dir="t">
                <a:rot lat="0" lon="0" rev="0"/>
              </a:lightRig>
            </a:scene3d>
            <a:sp3d>
              <a:bevelT w="0" h="0"/>
            </a:sp3d>
          </c:spPr>
          <c:invertIfNegative val="0"/>
          <c:dPt>
            <c:idx val="3"/>
            <c:invertIfNegative val="0"/>
            <c:bubble3D val="0"/>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1.3315579227696323E-2"/>
                  <c:y val="-8.2137641342064476E-17"/>
                </c:manualLayout>
              </c:layout>
              <c:spPr/>
              <c:txPr>
                <a:bodyPr/>
                <a:lstStyle/>
                <a:p>
                  <a:pPr>
                    <a:defRPr b="1"/>
                  </a:pPr>
                  <a:endParaRPr lang="es-CL"/>
                </a:p>
              </c:txP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8770528184642702E-3"/>
                  <c:y val="4.480286738351254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65778961384804E-3"/>
                  <c:y val="4.480286738351254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6.6577896138482022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'Evolución Isapres Abiertas'!$L$143:$L$149</c:f>
              <c:strCache>
                <c:ptCount val="7"/>
                <c:pt idx="0">
                  <c:v>Vida Tres</c:v>
                </c:pt>
                <c:pt idx="1">
                  <c:v>Óptima</c:v>
                </c:pt>
                <c:pt idx="2">
                  <c:v>Banmédica</c:v>
                </c:pt>
                <c:pt idx="3">
                  <c:v>Masvida</c:v>
                </c:pt>
                <c:pt idx="4">
                  <c:v>Colmena</c:v>
                </c:pt>
                <c:pt idx="5">
                  <c:v>Consalud</c:v>
                </c:pt>
                <c:pt idx="6">
                  <c:v>Cruz Blanca</c:v>
                </c:pt>
              </c:strCache>
            </c:strRef>
          </c:cat>
          <c:val>
            <c:numRef>
              <c:f>'Evolución Isapres Abiertas'!$O$143:$O$149</c:f>
              <c:numCache>
                <c:formatCode>0.0%</c:formatCode>
                <c:ptCount val="7"/>
                <c:pt idx="0">
                  <c:v>0</c:v>
                </c:pt>
                <c:pt idx="1">
                  <c:v>0</c:v>
                </c:pt>
                <c:pt idx="2">
                  <c:v>0</c:v>
                </c:pt>
                <c:pt idx="3">
                  <c:v>0</c:v>
                </c:pt>
                <c:pt idx="4">
                  <c:v>0.06</c:v>
                </c:pt>
                <c:pt idx="5">
                  <c:v>7.4999999999999997E-2</c:v>
                </c:pt>
                <c:pt idx="6">
                  <c:v>9.6000000000000002E-2</c:v>
                </c:pt>
              </c:numCache>
            </c:numRef>
          </c:val>
        </c:ser>
        <c:dLbls>
          <c:showLegendKey val="0"/>
          <c:showVal val="0"/>
          <c:showCatName val="0"/>
          <c:showSerName val="0"/>
          <c:showPercent val="0"/>
          <c:showBubbleSize val="0"/>
        </c:dLbls>
        <c:gapWidth val="60"/>
        <c:axId val="487955936"/>
        <c:axId val="487976096"/>
      </c:barChart>
      <c:lineChart>
        <c:grouping val="standard"/>
        <c:varyColors val="0"/>
        <c:ser>
          <c:idx val="3"/>
          <c:order val="1"/>
          <c:tx>
            <c:strRef>
              <c:f>'Evolución Isapres Abiertas'!$N$142</c:f>
              <c:strCache>
                <c:ptCount val="1"/>
                <c:pt idx="0">
                  <c:v>Promedio 2015 </c:v>
                </c:pt>
              </c:strCache>
            </c:strRef>
          </c:tx>
          <c:spPr>
            <a:ln w="25400">
              <a:solidFill>
                <a:srgbClr val="00B050"/>
              </a:solidFill>
              <a:prstDash val="dash"/>
            </a:ln>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3.9946737683089213E-2"/>
                  <c:y val="0"/>
                </c:manualLayout>
              </c:layout>
              <c:numFmt formatCode="0.0%" sourceLinked="0"/>
              <c:spPr>
                <a:noFill/>
                <a:ln>
                  <a:noFill/>
                </a:ln>
                <a:effectLst/>
              </c:spPr>
              <c:txPr>
                <a:bodyPr/>
                <a:lstStyle/>
                <a:p>
                  <a:pPr>
                    <a:defRPr b="1">
                      <a:solidFill>
                        <a:srgbClr val="00B050"/>
                      </a:solidFill>
                    </a:defRPr>
                  </a:pPr>
                  <a:endParaRPr lang="es-CL"/>
                </a:p>
              </c:txP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'Evolución Isapres Abiertas'!$L$143:$L$149</c:f>
              <c:strCache>
                <c:ptCount val="7"/>
                <c:pt idx="0">
                  <c:v>Vida Tres</c:v>
                </c:pt>
                <c:pt idx="1">
                  <c:v>Óptima</c:v>
                </c:pt>
                <c:pt idx="2">
                  <c:v>Banmédica</c:v>
                </c:pt>
                <c:pt idx="3">
                  <c:v>Masvida</c:v>
                </c:pt>
                <c:pt idx="4">
                  <c:v>Colmena</c:v>
                </c:pt>
                <c:pt idx="5">
                  <c:v>Consalud</c:v>
                </c:pt>
                <c:pt idx="6">
                  <c:v>Cruz Blanca</c:v>
                </c:pt>
              </c:strCache>
            </c:strRef>
          </c:cat>
          <c:val>
            <c:numRef>
              <c:f>'Evolución Isapres Abiertas'!$N$143:$N$149</c:f>
              <c:numCache>
                <c:formatCode>0.0%</c:formatCode>
                <c:ptCount val="7"/>
                <c:pt idx="0">
                  <c:v>3.5000000000000003E-2</c:v>
                </c:pt>
                <c:pt idx="1">
                  <c:v>3.5000000000000003E-2</c:v>
                </c:pt>
                <c:pt idx="2">
                  <c:v>3.5000000000000003E-2</c:v>
                </c:pt>
                <c:pt idx="3">
                  <c:v>3.5000000000000003E-2</c:v>
                </c:pt>
                <c:pt idx="4">
                  <c:v>3.5000000000000003E-2</c:v>
                </c:pt>
                <c:pt idx="5">
                  <c:v>3.5000000000000003E-2</c:v>
                </c:pt>
                <c:pt idx="6">
                  <c:v>3.5000000000000003E-2</c:v>
                </c:pt>
              </c:numCache>
            </c:numRef>
          </c:val>
          <c:smooth val="0"/>
        </c:ser>
        <c:ser>
          <c:idx val="1"/>
          <c:order val="3"/>
          <c:tx>
            <c:strRef>
              <c:f>'Evolución Isapres Abiertas'!$P$142</c:f>
              <c:strCache>
                <c:ptCount val="1"/>
                <c:pt idx="0">
                  <c:v>Promedio 2016</c:v>
                </c:pt>
              </c:strCache>
            </c:strRef>
          </c:tx>
          <c:spPr>
            <a:ln w="25400">
              <a:solidFill>
                <a:srgbClr val="FF0000"/>
              </a:solidFill>
              <a:prstDash val="dash"/>
            </a:ln>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3.5579157798351108E-2"/>
                  <c:y val="-8.9605734767026733E-3"/>
                </c:manualLayout>
              </c:layout>
              <c:tx>
                <c:rich>
                  <a:bodyPr/>
                  <a:lstStyle/>
                  <a:p>
                    <a:pPr>
                      <a:defRPr b="1">
                        <a:solidFill>
                          <a:srgbClr val="FF0000"/>
                        </a:solidFill>
                      </a:defRPr>
                    </a:pPr>
                    <a:fld id="{28A2A940-4E5D-40B0-9D3E-88352AEDC13F}" type="VALUE">
                      <a:rPr lang="en-US" b="1">
                        <a:solidFill>
                          <a:srgbClr val="FF0000"/>
                        </a:solidFill>
                      </a:rPr>
                      <a:pPr>
                        <a:defRPr b="1">
                          <a:solidFill>
                            <a:srgbClr val="FF0000"/>
                          </a:solidFill>
                        </a:defRPr>
                      </a:pPr>
                      <a:t>[VALOR]</a:t>
                    </a:fld>
                    <a:endParaRPr lang="es-CL"/>
                  </a:p>
                </c:rich>
              </c:tx>
              <c:sp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w="25400">
                <a:noFill/>
              </a:ln>
            </c:spPr>
            <c:txPr>
              <a:bodyPr/>
              <a:lstStyle/>
              <a:p>
                <a:pPr>
                  <a:defRPr b="1">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'Evolución Isapres Abiertas'!$L$143:$L$149</c:f>
              <c:strCache>
                <c:ptCount val="7"/>
                <c:pt idx="0">
                  <c:v>Vida Tres</c:v>
                </c:pt>
                <c:pt idx="1">
                  <c:v>Óptima</c:v>
                </c:pt>
                <c:pt idx="2">
                  <c:v>Banmédica</c:v>
                </c:pt>
                <c:pt idx="3">
                  <c:v>Masvida</c:v>
                </c:pt>
                <c:pt idx="4">
                  <c:v>Colmena</c:v>
                </c:pt>
                <c:pt idx="5">
                  <c:v>Consalud</c:v>
                </c:pt>
                <c:pt idx="6">
                  <c:v>Cruz Blanca</c:v>
                </c:pt>
              </c:strCache>
            </c:strRef>
          </c:cat>
          <c:val>
            <c:numRef>
              <c:f>'Evolución Isapres Abiertas'!$P$143:$P$149</c:f>
              <c:numCache>
                <c:formatCode>0.0%</c:formatCode>
                <c:ptCount val="7"/>
                <c:pt idx="0">
                  <c:v>4.3658507015048462E-2</c:v>
                </c:pt>
                <c:pt idx="1">
                  <c:v>4.3658507015048462E-2</c:v>
                </c:pt>
                <c:pt idx="2">
                  <c:v>4.3658507015048462E-2</c:v>
                </c:pt>
                <c:pt idx="3">
                  <c:v>4.3658507015048462E-2</c:v>
                </c:pt>
                <c:pt idx="4">
                  <c:v>4.3658507015048462E-2</c:v>
                </c:pt>
                <c:pt idx="5">
                  <c:v>4.3658507015048462E-2</c:v>
                </c:pt>
                <c:pt idx="6">
                  <c:v>4.3658507015048462E-2</c:v>
                </c:pt>
              </c:numCache>
            </c:numRef>
          </c:val>
          <c:smooth val="0"/>
        </c:ser>
        <c:dLbls>
          <c:showLegendKey val="0"/>
          <c:showVal val="0"/>
          <c:showCatName val="0"/>
          <c:showSerName val="0"/>
          <c:showPercent val="0"/>
          <c:showBubbleSize val="0"/>
        </c:dLbls>
        <c:marker val="1"/>
        <c:smooth val="0"/>
        <c:axId val="487955936"/>
        <c:axId val="487976096"/>
      </c:lineChart>
      <c:catAx>
        <c:axId val="487955936"/>
        <c:scaling>
          <c:orientation val="minMax"/>
        </c:scaling>
        <c:delete val="0"/>
        <c:axPos val="b"/>
        <c:numFmt formatCode="General" sourceLinked="1"/>
        <c:majorTickMark val="out"/>
        <c:minorTickMark val="none"/>
        <c:tickLblPos val="nextTo"/>
        <c:spPr>
          <a:ln w="3175">
            <a:solidFill>
              <a:srgbClr val="000000"/>
            </a:solidFill>
            <a:prstDash val="solid"/>
          </a:ln>
        </c:spPr>
        <c:txPr>
          <a:bodyPr rot="-1860000" vert="horz"/>
          <a:lstStyle/>
          <a:p>
            <a:pPr>
              <a:defRPr/>
            </a:pPr>
            <a:endParaRPr lang="es-CL"/>
          </a:p>
        </c:txPr>
        <c:crossAx val="487976096"/>
        <c:crosses val="autoZero"/>
        <c:auto val="1"/>
        <c:lblAlgn val="ctr"/>
        <c:lblOffset val="100"/>
        <c:noMultiLvlLbl val="0"/>
      </c:catAx>
      <c:valAx>
        <c:axId val="487976096"/>
        <c:scaling>
          <c:orientation val="minMax"/>
          <c:max val="0.1"/>
        </c:scaling>
        <c:delete val="0"/>
        <c:axPos val="l"/>
        <c:title>
          <c:tx>
            <c:rich>
              <a:bodyPr/>
              <a:lstStyle/>
              <a:p>
                <a:pPr>
                  <a:defRPr/>
                </a:pPr>
                <a:r>
                  <a:rPr lang="en-US"/>
                  <a:t>Promedio Alzas de Precios</a:t>
                </a:r>
              </a:p>
            </c:rich>
          </c:tx>
          <c:layout>
            <c:manualLayout>
              <c:xMode val="edge"/>
              <c:yMode val="edge"/>
              <c:x val="1.2899256203198243E-2"/>
              <c:y val="0.15340960404143031"/>
            </c:manualLayout>
          </c:layout>
          <c:overlay val="0"/>
        </c:title>
        <c:numFmt formatCode="0.0%" sourceLinked="0"/>
        <c:majorTickMark val="out"/>
        <c:minorTickMark val="none"/>
        <c:tickLblPos val="nextTo"/>
        <c:spPr>
          <a:ln w="3175">
            <a:solidFill>
              <a:srgbClr val="000000"/>
            </a:solidFill>
            <a:prstDash val="solid"/>
          </a:ln>
        </c:spPr>
        <c:txPr>
          <a:bodyPr rot="0" vert="horz"/>
          <a:lstStyle/>
          <a:p>
            <a:pPr>
              <a:defRPr/>
            </a:pPr>
            <a:endParaRPr lang="es-CL"/>
          </a:p>
        </c:txPr>
        <c:crossAx val="487955936"/>
        <c:crosses val="autoZero"/>
        <c:crossBetween val="between"/>
        <c:majorUnit val="2.0000000000000004E-2"/>
      </c:valAx>
      <c:spPr>
        <a:noFill/>
        <a:ln w="25400">
          <a:noFill/>
        </a:ln>
      </c:spPr>
    </c:plotArea>
    <c:legend>
      <c:legendPos val="r"/>
      <c:layout>
        <c:manualLayout>
          <c:xMode val="edge"/>
          <c:yMode val="edge"/>
          <c:x val="0.15500295319276838"/>
          <c:y val="4.5017356701380067E-2"/>
          <c:w val="0.27093918519838817"/>
          <c:h val="0.22545790647136849"/>
        </c:manualLayout>
      </c:layout>
      <c:overlay val="0"/>
    </c:legend>
    <c:plotVisOnly val="1"/>
    <c:dispBlanksAs val="gap"/>
    <c:showDLblsOverMax val="0"/>
  </c:chart>
  <c:spPr>
    <a:noFill/>
    <a:ln w="9525">
      <a:noFill/>
    </a:ln>
  </c:spPr>
  <c:txPr>
    <a:bodyPr/>
    <a:lstStyle/>
    <a:p>
      <a:pPr>
        <a:defRPr sz="1400" b="0" i="0" u="none" strike="noStrike" baseline="0">
          <a:solidFill>
            <a:srgbClr val="333333"/>
          </a:solidFill>
          <a:latin typeface="Verdana"/>
          <a:ea typeface="Verdana"/>
          <a:cs typeface="Verdana"/>
        </a:defRPr>
      </a:pPr>
      <a:endParaRPr lang="es-C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0.23910421990263819"/>
                  <c:y val="-5.2005336204703281E-3"/>
                </c:manualLayout>
              </c:layout>
              <c:showLegendKey val="0"/>
              <c:showVal val="1"/>
              <c:showCatName val="1"/>
              <c:showSerName val="0"/>
              <c:showPercent val="1"/>
              <c:showBubbleSize val="0"/>
              <c:extLst>
                <c:ext xmlns:c15="http://schemas.microsoft.com/office/drawing/2012/chart" uri="{CE6537A1-D6FC-4f65-9D91-7224C49458BB}">
                  <c15:layout/>
                </c:ext>
              </c:extLst>
            </c:dLbl>
            <c:dLbl>
              <c:idx val="1"/>
              <c:layout>
                <c:manualLayout>
                  <c:x val="0.22156369951101285"/>
                  <c:y val="-9.2921497498976727E-2"/>
                </c:manualLayout>
              </c:layout>
              <c:showLegendKey val="0"/>
              <c:showVal val="1"/>
              <c:showCatName val="1"/>
              <c:showSerName val="0"/>
              <c:showPercent val="1"/>
              <c:showBubbleSize val="0"/>
              <c:extLst>
                <c:ext xmlns:c15="http://schemas.microsoft.com/office/drawing/2012/chart" uri="{CE6537A1-D6FC-4f65-9D91-7224C49458BB}">
                  <c15:layout>
                    <c:manualLayout>
                      <c:w val="0.27121411181855892"/>
                      <c:h val="0.22439366068977704"/>
                    </c:manualLayout>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CL"/>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Resumen!$O$12:$O$13</c:f>
              <c:strCache>
                <c:ptCount val="2"/>
                <c:pt idx="0">
                  <c:v>Afectados</c:v>
                </c:pt>
                <c:pt idx="1">
                  <c:v>No afectados</c:v>
                </c:pt>
              </c:strCache>
            </c:strRef>
          </c:cat>
          <c:val>
            <c:numRef>
              <c:f>Resumen!$P$12:$P$13</c:f>
              <c:numCache>
                <c:formatCode>#,##0</c:formatCode>
                <c:ptCount val="2"/>
                <c:pt idx="0">
                  <c:v>1664916</c:v>
                </c:pt>
                <c:pt idx="1">
                  <c:v>1757751</c:v>
                </c:pt>
              </c:numCache>
            </c:numRef>
          </c:val>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04636920384952"/>
          <c:y val="9.6899224806201556E-2"/>
          <c:w val="0.79839807524059492"/>
          <c:h val="0.789373893670268"/>
        </c:manualLayout>
      </c:layout>
      <c:barChart>
        <c:barDir val="col"/>
        <c:grouping val="clustered"/>
        <c:varyColors val="0"/>
        <c:ser>
          <c:idx val="0"/>
          <c:order val="0"/>
          <c:tx>
            <c:strRef>
              <c:f>Hoja1!$C$4</c:f>
              <c:strCache>
                <c:ptCount val="1"/>
                <c:pt idx="0">
                  <c:v>Beneficiarios Afectados</c:v>
                </c:pt>
              </c:strCache>
            </c:strRef>
          </c:tx>
          <c:spPr>
            <a:solidFill>
              <a:srgbClr val="066290"/>
            </a:solidFill>
            <a:ln w="6350">
              <a:solidFill>
                <a:schemeClr val="tx1"/>
              </a:solidFill>
            </a:ln>
            <a:effectLst/>
          </c:spPr>
          <c:invertIfNegative val="0"/>
          <c:dLbls>
            <c:dLbl>
              <c:idx val="0"/>
              <c:layout>
                <c:manualLayout>
                  <c:x val="-5.5555555555555558E-3"/>
                  <c:y val="0.3682170542635658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36821705426356588"/>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5555555555556572E-3"/>
                  <c:y val="0.4118217054263566"/>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spcFirstLastPara="1" vertOverflow="ellipsis" wrap="square" anchor="ctr" anchorCtr="1"/>
              <a:lstStyle/>
              <a:p>
                <a:pPr>
                  <a:defRPr sz="9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Hoja1!$F$3:$H$3</c:f>
              <c:numCache>
                <c:formatCode>General</c:formatCode>
                <c:ptCount val="3"/>
                <c:pt idx="0">
                  <c:v>2014</c:v>
                </c:pt>
                <c:pt idx="1">
                  <c:v>2015</c:v>
                </c:pt>
                <c:pt idx="2">
                  <c:v>2016</c:v>
                </c:pt>
              </c:numCache>
            </c:numRef>
          </c:cat>
          <c:val>
            <c:numRef>
              <c:f>Hoja1!$F$4:$H$4</c:f>
              <c:numCache>
                <c:formatCode>#,##0</c:formatCode>
                <c:ptCount val="3"/>
                <c:pt idx="0">
                  <c:v>2331702</c:v>
                </c:pt>
                <c:pt idx="1">
                  <c:v>2117083</c:v>
                </c:pt>
                <c:pt idx="2">
                  <c:v>1664916</c:v>
                </c:pt>
              </c:numCache>
            </c:numRef>
          </c:val>
        </c:ser>
        <c:dLbls>
          <c:showLegendKey val="0"/>
          <c:showVal val="0"/>
          <c:showCatName val="0"/>
          <c:showSerName val="0"/>
          <c:showPercent val="0"/>
          <c:showBubbleSize val="0"/>
        </c:dLbls>
        <c:gapWidth val="219"/>
        <c:overlap val="-27"/>
        <c:axId val="289045968"/>
        <c:axId val="289041488"/>
      </c:barChart>
      <c:catAx>
        <c:axId val="2890459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289041488"/>
        <c:crosses val="autoZero"/>
        <c:auto val="1"/>
        <c:lblAlgn val="ctr"/>
        <c:lblOffset val="100"/>
        <c:noMultiLvlLbl val="0"/>
      </c:catAx>
      <c:valAx>
        <c:axId val="289041488"/>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28904596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es-CL"/>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11812941654099"/>
          <c:y val="6.350943084807216E-2"/>
          <c:w val="0.80183073697849927"/>
          <c:h val="0.59320424578780573"/>
        </c:manualLayout>
      </c:layout>
      <c:barChart>
        <c:barDir val="col"/>
        <c:grouping val="clustered"/>
        <c:varyColors val="0"/>
        <c:ser>
          <c:idx val="2"/>
          <c:order val="0"/>
          <c:tx>
            <c:strRef>
              <c:f>Sistema!$K$298</c:f>
              <c:strCache>
                <c:ptCount val="1"/>
                <c:pt idx="0">
                  <c:v>Beneficiarios</c:v>
                </c:pt>
              </c:strCache>
            </c:strRef>
          </c:tx>
          <c:spPr>
            <a:solidFill>
              <a:srgbClr val="066290"/>
            </a:solidFill>
            <a:ln w="6350">
              <a:solidFill>
                <a:schemeClr val="tx1"/>
              </a:solidFill>
              <a:prstDash val="solid"/>
            </a:ln>
            <a:scene3d>
              <a:camera prst="orthographicFront"/>
              <a:lightRig rig="threePt" dir="t"/>
            </a:scene3d>
            <a:sp3d>
              <a:bevelT w="0" h="0"/>
            </a:sp3d>
          </c:spPr>
          <c:invertIfNegative val="0"/>
          <c:dLbls>
            <c:numFmt formatCode="0.0%" sourceLinked="0"/>
            <c:spPr>
              <a:noFill/>
              <a:ln w="25400">
                <a:noFill/>
              </a:ln>
            </c:spPr>
            <c:txPr>
              <a:bodyPr/>
              <a:lstStyle/>
              <a:p>
                <a:pPr>
                  <a:defRPr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Sistema!$I$299:$I$306</c:f>
              <c:strCache>
                <c:ptCount val="8"/>
                <c:pt idx="0">
                  <c:v>0,0%</c:v>
                </c:pt>
                <c:pt idx="1">
                  <c:v>0,1% - 2,0%</c:v>
                </c:pt>
                <c:pt idx="2">
                  <c:v>2,1% - 4,0%</c:v>
                </c:pt>
                <c:pt idx="3">
                  <c:v>4,1% - 6,0%</c:v>
                </c:pt>
                <c:pt idx="4">
                  <c:v>6,1% - 8,0%</c:v>
                </c:pt>
                <c:pt idx="5">
                  <c:v>8,1% - 10,0%</c:v>
                </c:pt>
                <c:pt idx="6">
                  <c:v>10,1% - 12,0%</c:v>
                </c:pt>
                <c:pt idx="7">
                  <c:v>12,1% - 14,0%</c:v>
                </c:pt>
              </c:strCache>
            </c:strRef>
          </c:cat>
          <c:val>
            <c:numRef>
              <c:f>Sistema!$K$299:$K$306</c:f>
              <c:numCache>
                <c:formatCode>0.0%</c:formatCode>
                <c:ptCount val="8"/>
                <c:pt idx="0">
                  <c:v>0.44765055516408092</c:v>
                </c:pt>
                <c:pt idx="1">
                  <c:v>0</c:v>
                </c:pt>
                <c:pt idx="2">
                  <c:v>1.1203472578862228E-3</c:v>
                </c:pt>
                <c:pt idx="3">
                  <c:v>0.14282586280340942</c:v>
                </c:pt>
                <c:pt idx="4">
                  <c:v>0.21013295539445381</c:v>
                </c:pt>
                <c:pt idx="5">
                  <c:v>0.1444153160792557</c:v>
                </c:pt>
                <c:pt idx="6">
                  <c:v>1.2281686552249918E-2</c:v>
                </c:pt>
                <c:pt idx="7">
                  <c:v>4.1573276748664012E-2</c:v>
                </c:pt>
              </c:numCache>
            </c:numRef>
          </c:val>
        </c:ser>
        <c:dLbls>
          <c:showLegendKey val="0"/>
          <c:showVal val="0"/>
          <c:showCatName val="0"/>
          <c:showSerName val="0"/>
          <c:showPercent val="0"/>
          <c:showBubbleSize val="0"/>
        </c:dLbls>
        <c:gapWidth val="40"/>
        <c:axId val="289038688"/>
        <c:axId val="289039248"/>
      </c:barChart>
      <c:catAx>
        <c:axId val="289038688"/>
        <c:scaling>
          <c:orientation val="minMax"/>
        </c:scaling>
        <c:delete val="0"/>
        <c:axPos val="b"/>
        <c:title>
          <c:tx>
            <c:rich>
              <a:bodyPr/>
              <a:lstStyle/>
              <a:p>
                <a:pPr>
                  <a:defRPr/>
                </a:pPr>
                <a:r>
                  <a:rPr lang="en-US"/>
                  <a:t>Tramo Porcentual de Variación de Precios Base</a:t>
                </a:r>
              </a:p>
            </c:rich>
          </c:tx>
          <c:layout>
            <c:manualLayout>
              <c:xMode val="edge"/>
              <c:yMode val="edge"/>
              <c:x val="0.22176994710026571"/>
              <c:y val="0.9265744216565952"/>
            </c:manualLayout>
          </c:layout>
          <c:overlay val="0"/>
        </c:title>
        <c:numFmt formatCode="General" sourceLinked="1"/>
        <c:majorTickMark val="out"/>
        <c:minorTickMark val="none"/>
        <c:tickLblPos val="nextTo"/>
        <c:spPr>
          <a:ln w="3175">
            <a:solidFill>
              <a:srgbClr val="000000"/>
            </a:solidFill>
            <a:prstDash val="solid"/>
          </a:ln>
        </c:spPr>
        <c:txPr>
          <a:bodyPr rot="-2580000" vert="horz"/>
          <a:lstStyle/>
          <a:p>
            <a:pPr>
              <a:defRPr/>
            </a:pPr>
            <a:endParaRPr lang="es-CL"/>
          </a:p>
        </c:txPr>
        <c:crossAx val="289039248"/>
        <c:crosses val="autoZero"/>
        <c:auto val="1"/>
        <c:lblAlgn val="ctr"/>
        <c:lblOffset val="100"/>
        <c:tickLblSkip val="1"/>
        <c:tickMarkSkip val="1"/>
        <c:noMultiLvlLbl val="0"/>
      </c:catAx>
      <c:valAx>
        <c:axId val="289039248"/>
        <c:scaling>
          <c:orientation val="minMax"/>
          <c:max val="0.60000000000000009"/>
        </c:scaling>
        <c:delete val="0"/>
        <c:axPos val="l"/>
        <c:title>
          <c:tx>
            <c:rich>
              <a:bodyPr/>
              <a:lstStyle/>
              <a:p>
                <a:pPr>
                  <a:defRPr/>
                </a:pPr>
                <a:r>
                  <a:rPr lang="es-CL"/>
                  <a:t>Porcentaje de Beneficiarios</a:t>
                </a:r>
              </a:p>
            </c:rich>
          </c:tx>
          <c:layout>
            <c:manualLayout>
              <c:xMode val="edge"/>
              <c:yMode val="edge"/>
              <c:x val="8.169392912573235E-3"/>
              <c:y val="2.7892480009766227E-2"/>
            </c:manualLayout>
          </c:layout>
          <c:overlay val="0"/>
        </c:title>
        <c:numFmt formatCode="0.0%" sourceLinked="0"/>
        <c:majorTickMark val="out"/>
        <c:minorTickMark val="none"/>
        <c:tickLblPos val="nextTo"/>
        <c:spPr>
          <a:ln w="3175">
            <a:solidFill>
              <a:srgbClr val="000000"/>
            </a:solidFill>
            <a:prstDash val="solid"/>
          </a:ln>
        </c:spPr>
        <c:txPr>
          <a:bodyPr rot="0" vert="horz"/>
          <a:lstStyle/>
          <a:p>
            <a:pPr>
              <a:defRPr/>
            </a:pPr>
            <a:endParaRPr lang="es-CL"/>
          </a:p>
        </c:txPr>
        <c:crossAx val="289038688"/>
        <c:crosses val="autoZero"/>
        <c:crossBetween val="between"/>
        <c:majorUnit val="0.2"/>
      </c:valAx>
      <c:spPr>
        <a:noFill/>
        <a:ln w="25400">
          <a:noFill/>
        </a:ln>
      </c:spPr>
    </c:plotArea>
    <c:plotVisOnly val="1"/>
    <c:dispBlanksAs val="gap"/>
    <c:showDLblsOverMax val="0"/>
  </c:chart>
  <c:spPr>
    <a:noFill/>
    <a:ln w="9525">
      <a:noFill/>
    </a:ln>
  </c:spPr>
  <c:txPr>
    <a:bodyPr/>
    <a:lstStyle/>
    <a:p>
      <a:pPr>
        <a:defRPr sz="1400" b="0" i="0" u="none" strike="noStrike" baseline="0">
          <a:solidFill>
            <a:srgbClr val="333333"/>
          </a:solidFill>
          <a:latin typeface="Verdana"/>
          <a:ea typeface="Verdana"/>
          <a:cs typeface="Verdana"/>
        </a:defRPr>
      </a:pPr>
      <a:endParaRPr lang="es-CL"/>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667381394259354"/>
          <c:y val="7.0455440229062277E-2"/>
          <c:w val="0.78818552286227384"/>
          <c:h val="0.70873001670245761"/>
        </c:manualLayout>
      </c:layout>
      <c:barChart>
        <c:barDir val="col"/>
        <c:grouping val="clustered"/>
        <c:varyColors val="0"/>
        <c:ser>
          <c:idx val="0"/>
          <c:order val="0"/>
          <c:tx>
            <c:strRef>
              <c:f>'Grupos de Riesgo'!$AI$3</c:f>
              <c:strCache>
                <c:ptCount val="1"/>
                <c:pt idx="0">
                  <c:v>Mujeres</c:v>
                </c:pt>
              </c:strCache>
            </c:strRef>
          </c:tx>
          <c:spPr>
            <a:solidFill>
              <a:schemeClr val="accent5">
                <a:lumMod val="60000"/>
                <a:lumOff val="40000"/>
              </a:schemeClr>
            </a:solidFill>
            <a:ln w="6350">
              <a:solidFill>
                <a:schemeClr val="tx1"/>
              </a:solidFill>
            </a:ln>
            <a:effectLst/>
            <a:scene3d>
              <a:camera prst="orthographicFront"/>
              <a:lightRig rig="threePt" dir="t">
                <a:rot lat="0" lon="0" rev="0"/>
              </a:lightRig>
            </a:scene3d>
            <a:sp3d>
              <a:bevelT w="0" h="0"/>
            </a:sp3d>
          </c:spPr>
          <c:invertIfNegative val="0"/>
          <c:dLbls>
            <c:dLbl>
              <c:idx val="0"/>
              <c:layout>
                <c:manualLayout>
                  <c:x val="-2.7835768963117608E-3"/>
                  <c:y val="-1.539785262598052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4.7048450627223975E-17"/>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7835768963117608E-3"/>
                  <c:y val="-1.539785262598052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1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'Grupos de Riesgo'!$AH$4:$AH$10</c:f>
              <c:strCache>
                <c:ptCount val="7"/>
                <c:pt idx="0">
                  <c:v>00 - 04 años</c:v>
                </c:pt>
                <c:pt idx="1">
                  <c:v>05 - 19 años</c:v>
                </c:pt>
                <c:pt idx="2">
                  <c:v>20 - 29 años</c:v>
                </c:pt>
                <c:pt idx="3">
                  <c:v>30 - 39 años</c:v>
                </c:pt>
                <c:pt idx="4">
                  <c:v>40 - 49 años</c:v>
                </c:pt>
                <c:pt idx="5">
                  <c:v>50 - 59 años</c:v>
                </c:pt>
                <c:pt idx="6">
                  <c:v>60 y más</c:v>
                </c:pt>
              </c:strCache>
            </c:strRef>
          </c:cat>
          <c:val>
            <c:numRef>
              <c:f>'Grupos de Riesgo'!$AI$4:$AI$10</c:f>
              <c:numCache>
                <c:formatCode>0.0%</c:formatCode>
                <c:ptCount val="7"/>
                <c:pt idx="0">
                  <c:v>4.2000000000000003E-2</c:v>
                </c:pt>
                <c:pt idx="1">
                  <c:v>4.0999999999999995E-2</c:v>
                </c:pt>
                <c:pt idx="2">
                  <c:v>4.7E-2</c:v>
                </c:pt>
                <c:pt idx="3">
                  <c:v>4.2999999999999997E-2</c:v>
                </c:pt>
                <c:pt idx="4">
                  <c:v>4.2000000000000003E-2</c:v>
                </c:pt>
                <c:pt idx="5">
                  <c:v>4.5999999999999999E-2</c:v>
                </c:pt>
                <c:pt idx="6">
                  <c:v>4.8000000000000001E-2</c:v>
                </c:pt>
              </c:numCache>
            </c:numRef>
          </c:val>
        </c:ser>
        <c:ser>
          <c:idx val="1"/>
          <c:order val="1"/>
          <c:tx>
            <c:strRef>
              <c:f>'Grupos de Riesgo'!$AJ$3</c:f>
              <c:strCache>
                <c:ptCount val="1"/>
                <c:pt idx="0">
                  <c:v>Hombres</c:v>
                </c:pt>
              </c:strCache>
            </c:strRef>
          </c:tx>
          <c:spPr>
            <a:solidFill>
              <a:srgbClr val="066290"/>
            </a:solidFill>
            <a:ln w="6350">
              <a:solidFill>
                <a:schemeClr val="tx1"/>
              </a:solidFill>
            </a:ln>
            <a:scene3d>
              <a:camera prst="orthographicFront"/>
              <a:lightRig rig="threePt" dir="t">
                <a:rot lat="0" lon="0" rev="0"/>
              </a:lightRig>
            </a:scene3d>
            <a:sp3d>
              <a:bevelT w="0" h="0"/>
            </a:sp3d>
          </c:spPr>
          <c:invertIfNegative val="0"/>
          <c:dLbls>
            <c:dLbl>
              <c:idx val="0"/>
              <c:layout>
                <c:manualLayout>
                  <c:x val="5.5671537926235215E-3"/>
                  <c:y val="-1.539785262598052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1.796416139697727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1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'Grupos de Riesgo'!$AH$4:$AH$10</c:f>
              <c:strCache>
                <c:ptCount val="7"/>
                <c:pt idx="0">
                  <c:v>00 - 04 años</c:v>
                </c:pt>
                <c:pt idx="1">
                  <c:v>05 - 19 años</c:v>
                </c:pt>
                <c:pt idx="2">
                  <c:v>20 - 29 años</c:v>
                </c:pt>
                <c:pt idx="3">
                  <c:v>30 - 39 años</c:v>
                </c:pt>
                <c:pt idx="4">
                  <c:v>40 - 49 años</c:v>
                </c:pt>
                <c:pt idx="5">
                  <c:v>50 - 59 años</c:v>
                </c:pt>
                <c:pt idx="6">
                  <c:v>60 y más</c:v>
                </c:pt>
              </c:strCache>
            </c:strRef>
          </c:cat>
          <c:val>
            <c:numRef>
              <c:f>'Grupos de Riesgo'!$AJ$4:$AJ$10</c:f>
              <c:numCache>
                <c:formatCode>0.0%</c:formatCode>
                <c:ptCount val="7"/>
                <c:pt idx="0">
                  <c:v>4.2000000000000003E-2</c:v>
                </c:pt>
                <c:pt idx="1">
                  <c:v>0.04</c:v>
                </c:pt>
                <c:pt idx="2">
                  <c:v>4.8000000000000001E-2</c:v>
                </c:pt>
                <c:pt idx="3">
                  <c:v>4.4000000000000004E-2</c:v>
                </c:pt>
                <c:pt idx="4">
                  <c:v>4.2000000000000003E-2</c:v>
                </c:pt>
                <c:pt idx="5">
                  <c:v>4.4999999999999998E-2</c:v>
                </c:pt>
                <c:pt idx="6">
                  <c:v>4.9000000000000002E-2</c:v>
                </c:pt>
              </c:numCache>
            </c:numRef>
          </c:val>
        </c:ser>
        <c:dLbls>
          <c:showLegendKey val="0"/>
          <c:showVal val="0"/>
          <c:showCatName val="0"/>
          <c:showSerName val="0"/>
          <c:showPercent val="0"/>
          <c:showBubbleSize val="0"/>
        </c:dLbls>
        <c:gapWidth val="46"/>
        <c:axId val="289043168"/>
        <c:axId val="289048208"/>
      </c:barChart>
      <c:lineChart>
        <c:grouping val="standard"/>
        <c:varyColors val="0"/>
        <c:ser>
          <c:idx val="2"/>
          <c:order val="2"/>
          <c:tx>
            <c:strRef>
              <c:f>'Grupos de Riesgo'!$AK$3</c:f>
              <c:strCache>
                <c:ptCount val="1"/>
                <c:pt idx="0">
                  <c:v>Promedio</c:v>
                </c:pt>
              </c:strCache>
            </c:strRef>
          </c:tx>
          <c:spPr>
            <a:ln w="31750">
              <a:solidFill>
                <a:srgbClr val="FF0000"/>
              </a:solidFill>
              <a:prstDash val="dash"/>
            </a:ln>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5.2418150236439649E-2"/>
                  <c:y val="2.3524225313611987E-17"/>
                </c:manualLayout>
              </c:layout>
              <c:spPr>
                <a:noFill/>
                <a:ln>
                  <a:noFill/>
                </a:ln>
                <a:effectLst/>
              </c:spPr>
              <c:txPr>
                <a:bodyPr/>
                <a:lstStyle/>
                <a:p>
                  <a:pPr>
                    <a:defRPr b="1">
                      <a:solidFill>
                        <a:srgbClr val="FF0000"/>
                      </a:solidFill>
                    </a:defRPr>
                  </a:pPr>
                  <a:endParaRPr lang="es-CL"/>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'Grupos de Riesgo'!$AH$4:$AH$10</c:f>
              <c:strCache>
                <c:ptCount val="7"/>
                <c:pt idx="0">
                  <c:v>00 - 04 años</c:v>
                </c:pt>
                <c:pt idx="1">
                  <c:v>05 - 19 años</c:v>
                </c:pt>
                <c:pt idx="2">
                  <c:v>20 - 29 años</c:v>
                </c:pt>
                <c:pt idx="3">
                  <c:v>30 - 39 años</c:v>
                </c:pt>
                <c:pt idx="4">
                  <c:v>40 - 49 años</c:v>
                </c:pt>
                <c:pt idx="5">
                  <c:v>50 - 59 años</c:v>
                </c:pt>
                <c:pt idx="6">
                  <c:v>60 y más</c:v>
                </c:pt>
              </c:strCache>
            </c:strRef>
          </c:cat>
          <c:val>
            <c:numRef>
              <c:f>'Grupos de Riesgo'!$AK$4:$AK$10</c:f>
              <c:numCache>
                <c:formatCode>0.0%</c:formatCode>
                <c:ptCount val="7"/>
                <c:pt idx="0">
                  <c:v>4.4000000000000004E-2</c:v>
                </c:pt>
                <c:pt idx="1">
                  <c:v>4.4000000000000004E-2</c:v>
                </c:pt>
                <c:pt idx="2">
                  <c:v>4.4000000000000004E-2</c:v>
                </c:pt>
                <c:pt idx="3">
                  <c:v>4.4000000000000004E-2</c:v>
                </c:pt>
                <c:pt idx="4">
                  <c:v>4.4000000000000004E-2</c:v>
                </c:pt>
                <c:pt idx="5">
                  <c:v>4.4000000000000004E-2</c:v>
                </c:pt>
                <c:pt idx="6">
                  <c:v>4.4000000000000004E-2</c:v>
                </c:pt>
              </c:numCache>
            </c:numRef>
          </c:val>
          <c:smooth val="0"/>
        </c:ser>
        <c:dLbls>
          <c:showLegendKey val="0"/>
          <c:showVal val="0"/>
          <c:showCatName val="0"/>
          <c:showSerName val="0"/>
          <c:showPercent val="0"/>
          <c:showBubbleSize val="0"/>
        </c:dLbls>
        <c:marker val="1"/>
        <c:smooth val="0"/>
        <c:axId val="289043168"/>
        <c:axId val="289048208"/>
      </c:lineChart>
      <c:catAx>
        <c:axId val="289043168"/>
        <c:scaling>
          <c:orientation val="minMax"/>
        </c:scaling>
        <c:delete val="0"/>
        <c:axPos val="b"/>
        <c:title>
          <c:tx>
            <c:rich>
              <a:bodyPr/>
              <a:lstStyle/>
              <a:p>
                <a:pPr>
                  <a:defRPr/>
                </a:pPr>
                <a:r>
                  <a:rPr lang="en-US"/>
                  <a:t>Tramos de Edad</a:t>
                </a:r>
              </a:p>
            </c:rich>
          </c:tx>
          <c:layout>
            <c:manualLayout>
              <c:xMode val="edge"/>
              <c:yMode val="edge"/>
              <c:x val="0.4573903734001214"/>
              <c:y val="0.91950179614644934"/>
            </c:manualLayout>
          </c:layout>
          <c:overlay val="0"/>
        </c:title>
        <c:numFmt formatCode="General" sourceLinked="1"/>
        <c:majorTickMark val="out"/>
        <c:minorTickMark val="none"/>
        <c:tickLblPos val="nextTo"/>
        <c:txPr>
          <a:bodyPr rot="-900000" vert="horz"/>
          <a:lstStyle/>
          <a:p>
            <a:pPr>
              <a:defRPr/>
            </a:pPr>
            <a:endParaRPr lang="es-CL"/>
          </a:p>
        </c:txPr>
        <c:crossAx val="289048208"/>
        <c:crosses val="autoZero"/>
        <c:auto val="1"/>
        <c:lblAlgn val="ctr"/>
        <c:lblOffset val="100"/>
        <c:noMultiLvlLbl val="0"/>
      </c:catAx>
      <c:valAx>
        <c:axId val="289048208"/>
        <c:scaling>
          <c:orientation val="minMax"/>
        </c:scaling>
        <c:delete val="0"/>
        <c:axPos val="l"/>
        <c:title>
          <c:tx>
            <c:rich>
              <a:bodyPr/>
              <a:lstStyle/>
              <a:p>
                <a:pPr>
                  <a:defRPr/>
                </a:pPr>
                <a:r>
                  <a:rPr lang="en-US"/>
                  <a:t>Variación de Precios Promedio</a:t>
                </a:r>
              </a:p>
            </c:rich>
          </c:tx>
          <c:layout>
            <c:manualLayout>
              <c:xMode val="edge"/>
              <c:yMode val="edge"/>
              <c:x val="2.4259145810435024E-2"/>
              <c:y val="0.13573968576508583"/>
            </c:manualLayout>
          </c:layout>
          <c:overlay val="0"/>
        </c:title>
        <c:numFmt formatCode="0.0%" sourceLinked="0"/>
        <c:majorTickMark val="out"/>
        <c:minorTickMark val="none"/>
        <c:tickLblPos val="nextTo"/>
        <c:txPr>
          <a:bodyPr rot="0" vert="horz"/>
          <a:lstStyle/>
          <a:p>
            <a:pPr>
              <a:defRPr/>
            </a:pPr>
            <a:endParaRPr lang="es-CL"/>
          </a:p>
        </c:txPr>
        <c:crossAx val="289043168"/>
        <c:crosses val="autoZero"/>
        <c:crossBetween val="between"/>
        <c:majorUnit val="5.000000000000001E-3"/>
      </c:valAx>
      <c:spPr>
        <a:noFill/>
        <a:ln w="25400">
          <a:noFill/>
        </a:ln>
      </c:spPr>
    </c:plotArea>
    <c:legend>
      <c:legendPos val="r"/>
      <c:legendEntry>
        <c:idx val="2"/>
        <c:delete val="1"/>
      </c:legendEntry>
      <c:layout>
        <c:manualLayout>
          <c:xMode val="edge"/>
          <c:yMode val="edge"/>
          <c:x val="0.19809434572244233"/>
          <c:y val="5.5203928594378133E-3"/>
          <c:w val="0.15582090860771841"/>
          <c:h val="0.12417298644121096"/>
        </c:manualLayout>
      </c:layout>
      <c:overlay val="0"/>
    </c:legend>
    <c:plotVisOnly val="1"/>
    <c:dispBlanksAs val="gap"/>
    <c:showDLblsOverMax val="0"/>
  </c:chart>
  <c:spPr>
    <a:noFill/>
    <a:ln>
      <a:noFill/>
    </a:ln>
  </c:spPr>
  <c:txPr>
    <a:bodyPr/>
    <a:lstStyle/>
    <a:p>
      <a:pPr>
        <a:defRPr sz="1400" b="0" i="0" u="none" strike="noStrike" baseline="0">
          <a:solidFill>
            <a:srgbClr val="333333"/>
          </a:solidFill>
          <a:latin typeface="Verdana"/>
          <a:ea typeface="Verdana"/>
          <a:cs typeface="Verdana"/>
        </a:defRPr>
      </a:pPr>
      <a:endParaRPr lang="es-CL"/>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62314085739283"/>
          <c:y val="7.6013006906559877E-2"/>
          <c:w val="0.82682130358705164"/>
          <c:h val="0.80658729945446239"/>
        </c:manualLayout>
      </c:layout>
      <c:barChart>
        <c:barDir val="col"/>
        <c:grouping val="clustered"/>
        <c:varyColors val="0"/>
        <c:ser>
          <c:idx val="0"/>
          <c:order val="0"/>
          <c:tx>
            <c:strRef>
              <c:f>Reclamos!$K$6</c:f>
              <c:strCache>
                <c:ptCount val="1"/>
                <c:pt idx="0">
                  <c:v>Reclamos Ingresados</c:v>
                </c:pt>
              </c:strCache>
            </c:strRef>
          </c:tx>
          <c:spPr>
            <a:solidFill>
              <a:srgbClr val="066290"/>
            </a:solidFill>
            <a:ln>
              <a:solidFill>
                <a:schemeClr val="tx1"/>
              </a:solidFill>
            </a:ln>
            <a:effectLst/>
            <a:scene3d>
              <a:camera prst="orthographicFront"/>
              <a:lightRig rig="threePt" dir="t">
                <a:rot lat="0" lon="0" rev="0"/>
              </a:lightRig>
            </a:scene3d>
            <a:sp3d>
              <a:bevelT w="0" h="0"/>
            </a:sp3d>
          </c:spPr>
          <c:invertIfNegative val="0"/>
          <c:dLbls>
            <c:spPr>
              <a:noFill/>
              <a:ln w="25400">
                <a:noFill/>
              </a:ln>
            </c:spPr>
            <c:txPr>
              <a:bodyPr wrap="square" lIns="38100" tIns="19050" rIns="38100" bIns="19050" anchor="ctr">
                <a:spAutoFit/>
              </a:bodyPr>
              <a:lstStyle/>
              <a:p>
                <a:pPr>
                  <a:defRPr sz="1000" b="0" i="0" u="none" strike="noStrike" baseline="0">
                    <a:solidFill>
                      <a:srgbClr val="333333"/>
                    </a:solidFill>
                    <a:latin typeface="Verdana"/>
                    <a:ea typeface="Verdana"/>
                    <a:cs typeface="Verdana"/>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Reclamos!$J$8:$J$13</c:f>
              <c:numCache>
                <c:formatCode>General</c:formatCode>
                <c:ptCount val="6"/>
                <c:pt idx="0">
                  <c:v>2010</c:v>
                </c:pt>
                <c:pt idx="1">
                  <c:v>2011</c:v>
                </c:pt>
                <c:pt idx="2">
                  <c:v>2012</c:v>
                </c:pt>
                <c:pt idx="3">
                  <c:v>2013</c:v>
                </c:pt>
                <c:pt idx="4">
                  <c:v>2014</c:v>
                </c:pt>
                <c:pt idx="5">
                  <c:v>2015</c:v>
                </c:pt>
              </c:numCache>
            </c:numRef>
          </c:cat>
          <c:val>
            <c:numRef>
              <c:f>Reclamos!$K$8:$K$13</c:f>
              <c:numCache>
                <c:formatCode>#,##0</c:formatCode>
                <c:ptCount val="6"/>
                <c:pt idx="0">
                  <c:v>39</c:v>
                </c:pt>
                <c:pt idx="1">
                  <c:v>1096</c:v>
                </c:pt>
                <c:pt idx="2">
                  <c:v>1505</c:v>
                </c:pt>
                <c:pt idx="3" formatCode="General">
                  <c:v>452</c:v>
                </c:pt>
                <c:pt idx="4">
                  <c:v>4218</c:v>
                </c:pt>
                <c:pt idx="5">
                  <c:v>7820</c:v>
                </c:pt>
              </c:numCache>
            </c:numRef>
          </c:val>
        </c:ser>
        <c:dLbls>
          <c:showLegendKey val="0"/>
          <c:showVal val="0"/>
          <c:showCatName val="0"/>
          <c:showSerName val="0"/>
          <c:showPercent val="0"/>
          <c:showBubbleSize val="0"/>
        </c:dLbls>
        <c:gapWidth val="80"/>
        <c:axId val="489375600"/>
        <c:axId val="489376160"/>
      </c:barChart>
      <c:catAx>
        <c:axId val="489375600"/>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333333"/>
                </a:solidFill>
                <a:latin typeface="Verdana"/>
                <a:ea typeface="Verdana"/>
                <a:cs typeface="Verdana"/>
              </a:defRPr>
            </a:pPr>
            <a:endParaRPr lang="es-CL"/>
          </a:p>
        </c:txPr>
        <c:crossAx val="489376160"/>
        <c:crosses val="autoZero"/>
        <c:auto val="1"/>
        <c:lblAlgn val="ctr"/>
        <c:lblOffset val="100"/>
        <c:noMultiLvlLbl val="0"/>
      </c:catAx>
      <c:valAx>
        <c:axId val="489376160"/>
        <c:scaling>
          <c:orientation val="minMax"/>
          <c:max val="8000"/>
        </c:scaling>
        <c:delete val="0"/>
        <c:axPos val="l"/>
        <c:majorGridlines>
          <c:spPr>
            <a:ln>
              <a:solidFill>
                <a:schemeClr val="bg1">
                  <a:lumMod val="85000"/>
                </a:schemeClr>
              </a:solidFill>
              <a:prstDash val="dash"/>
            </a:ln>
          </c:spPr>
        </c:majorGridlines>
        <c:numFmt formatCode="#,##0" sourceLinked="1"/>
        <c:majorTickMark val="out"/>
        <c:minorTickMark val="none"/>
        <c:tickLblPos val="nextTo"/>
        <c:txPr>
          <a:bodyPr rot="0" vert="horz"/>
          <a:lstStyle/>
          <a:p>
            <a:pPr>
              <a:defRPr sz="1000" b="0" i="0" u="none" strike="noStrike" baseline="0">
                <a:solidFill>
                  <a:srgbClr val="333333"/>
                </a:solidFill>
                <a:latin typeface="Verdana"/>
                <a:ea typeface="Verdana"/>
                <a:cs typeface="Verdana"/>
              </a:defRPr>
            </a:pPr>
            <a:endParaRPr lang="es-CL"/>
          </a:p>
        </c:txPr>
        <c:crossAx val="489375600"/>
        <c:crosses val="autoZero"/>
        <c:crossBetween val="between"/>
        <c:majorUnit val="1000"/>
      </c:valAx>
    </c:plotArea>
    <c:plotVisOnly val="1"/>
    <c:dispBlanksAs val="gap"/>
    <c:showDLblsOverMax val="0"/>
  </c:chart>
  <c:spPr>
    <a:ln>
      <a:noFill/>
    </a:ln>
  </c:spPr>
  <c:txPr>
    <a:bodyPr/>
    <a:lstStyle/>
    <a:p>
      <a:pPr>
        <a:defRPr sz="1000" b="0" i="0" u="none" strike="noStrike" baseline="0">
          <a:solidFill>
            <a:srgbClr val="333333"/>
          </a:solidFill>
          <a:latin typeface="Verdana"/>
          <a:ea typeface="Verdana"/>
          <a:cs typeface="Verdana"/>
        </a:defRPr>
      </a:pPr>
      <a:endParaRPr lang="es-C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90823743185948"/>
          <c:y val="0.10644257703081232"/>
          <c:w val="0.80500832828588731"/>
          <c:h val="0.75114791685522064"/>
        </c:manualLayout>
      </c:layout>
      <c:barChart>
        <c:barDir val="col"/>
        <c:grouping val="stacked"/>
        <c:varyColors val="0"/>
        <c:ser>
          <c:idx val="0"/>
          <c:order val="0"/>
          <c:tx>
            <c:strRef>
              <c:f>Reclamos!$E$6</c:f>
              <c:strCache>
                <c:ptCount val="1"/>
                <c:pt idx="0">
                  <c:v>Nacional</c:v>
                </c:pt>
              </c:strCache>
            </c:strRef>
          </c:tx>
          <c:spPr>
            <a:solidFill>
              <a:schemeClr val="accent5">
                <a:lumMod val="60000"/>
                <a:lumOff val="40000"/>
              </a:schemeClr>
            </a:solidFill>
            <a:ln>
              <a:solidFill>
                <a:schemeClr val="tx1"/>
              </a:solidFill>
            </a:ln>
            <a:effectLst/>
          </c:spPr>
          <c:invertIfNegative val="0"/>
          <c:dLbls>
            <c:dLbl>
              <c:idx val="0"/>
              <c:layout>
                <c:manualLayout>
                  <c:x val="0"/>
                  <c:y val="-4.6685340802987862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9.8039215686274508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3.205128205128205E-3"/>
                  <c:y val="-0.14939309056956115"/>
                </c:manualLayout>
              </c:layout>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0"/>
                  <c:y val="-0.18207282913165265"/>
                </c:manualLayout>
              </c:layout>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3.205128205128205E-3"/>
                  <c:y val="-0.30345471521942108"/>
                </c:manualLayout>
              </c:layout>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6.41025641025641E-3"/>
                  <c:y val="-0.3921568627450980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Reclamos!$B$9:$B$14</c:f>
              <c:numCache>
                <c:formatCode>General</c:formatCode>
                <c:ptCount val="6"/>
                <c:pt idx="0">
                  <c:v>2010</c:v>
                </c:pt>
                <c:pt idx="1">
                  <c:v>2011</c:v>
                </c:pt>
                <c:pt idx="2">
                  <c:v>2012</c:v>
                </c:pt>
                <c:pt idx="3">
                  <c:v>2013</c:v>
                </c:pt>
                <c:pt idx="4">
                  <c:v>2014</c:v>
                </c:pt>
                <c:pt idx="5">
                  <c:v>2015</c:v>
                </c:pt>
              </c:numCache>
            </c:numRef>
          </c:cat>
          <c:val>
            <c:numRef>
              <c:f>Reclamos!$E$9:$E$14</c:f>
              <c:numCache>
                <c:formatCode>#,##0</c:formatCode>
                <c:ptCount val="6"/>
                <c:pt idx="0">
                  <c:v>7368</c:v>
                </c:pt>
                <c:pt idx="1">
                  <c:v>21497</c:v>
                </c:pt>
                <c:pt idx="2">
                  <c:v>43407</c:v>
                </c:pt>
                <c:pt idx="3">
                  <c:v>53994</c:v>
                </c:pt>
                <c:pt idx="4">
                  <c:v>99521</c:v>
                </c:pt>
                <c:pt idx="5">
                  <c:v>133233</c:v>
                </c:pt>
              </c:numCache>
            </c:numRef>
          </c:val>
        </c:ser>
        <c:dLbls>
          <c:dLblPos val="ctr"/>
          <c:showLegendKey val="0"/>
          <c:showVal val="1"/>
          <c:showCatName val="0"/>
          <c:showSerName val="0"/>
          <c:showPercent val="0"/>
          <c:showBubbleSize val="0"/>
        </c:dLbls>
        <c:gapWidth val="80"/>
        <c:overlap val="100"/>
        <c:axId val="489385680"/>
        <c:axId val="489371120"/>
      </c:barChart>
      <c:catAx>
        <c:axId val="48938568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489371120"/>
        <c:crosses val="autoZero"/>
        <c:auto val="1"/>
        <c:lblAlgn val="ctr"/>
        <c:lblOffset val="100"/>
        <c:noMultiLvlLbl val="0"/>
      </c:catAx>
      <c:valAx>
        <c:axId val="489371120"/>
        <c:scaling>
          <c:orientation val="minMax"/>
          <c:max val="140000"/>
        </c:scaling>
        <c:delete val="0"/>
        <c:axPos val="l"/>
        <c:majorGridlines>
          <c:spPr>
            <a:ln w="9525" cap="flat" cmpd="sng" algn="ctr">
              <a:solidFill>
                <a:schemeClr val="tx1">
                  <a:lumMod val="15000"/>
                  <a:lumOff val="85000"/>
                </a:schemeClr>
              </a:solidFill>
              <a:prstDash val="dash"/>
              <a:round/>
            </a:ln>
            <a:effectLst/>
          </c:spPr>
        </c:majorGridlines>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crossAx val="489385680"/>
        <c:crosses val="autoZero"/>
        <c:crossBetween val="between"/>
        <c:majorUnit val="20000"/>
      </c:valAx>
      <c:spPr>
        <a:noFill/>
        <a:ln>
          <a:noFill/>
        </a:ln>
        <a:effectLst/>
      </c:spPr>
    </c:plotArea>
    <c:plotVisOnly val="1"/>
    <c:dispBlanksAs val="gap"/>
    <c:showDLblsOverMax val="0"/>
  </c:chart>
  <c:spPr>
    <a:noFill/>
    <a:ln>
      <a:noFill/>
    </a:ln>
    <a:effectLst/>
  </c:spPr>
  <c:txPr>
    <a:bodyPr/>
    <a:lstStyle/>
    <a:p>
      <a:pPr>
        <a:defRPr sz="1000">
          <a:latin typeface="Verdana" panose="020B0604030504040204" pitchFamily="34" charset="0"/>
          <a:ea typeface="Verdana" panose="020B0604030504040204" pitchFamily="34" charset="0"/>
          <a:cs typeface="Verdana" panose="020B0604030504040204" pitchFamily="34" charset="0"/>
        </a:defRPr>
      </a:pPr>
      <a:endParaRPr lang="es-CL"/>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068995145412014"/>
          <c:y val="0.20002911068952961"/>
          <c:w val="0.44295972234060671"/>
          <c:h val="0.63673937776252698"/>
        </c:manualLayout>
      </c:layout>
      <c:pieChart>
        <c:varyColors val="1"/>
        <c:ser>
          <c:idx val="0"/>
          <c:order val="0"/>
          <c:spPr>
            <a:ln w="6350">
              <a:solidFill>
                <a:sysClr val="windowText" lastClr="000000"/>
              </a:solidFill>
            </a:ln>
          </c:spPr>
          <c:dPt>
            <c:idx val="0"/>
            <c:bubble3D val="0"/>
            <c:spPr>
              <a:solidFill>
                <a:schemeClr val="accent1"/>
              </a:solidFill>
              <a:ln w="6350">
                <a:solidFill>
                  <a:sysClr val="windowText" lastClr="000000"/>
                </a:solidFill>
              </a:ln>
              <a:effectLst/>
            </c:spPr>
          </c:dPt>
          <c:dPt>
            <c:idx val="1"/>
            <c:bubble3D val="0"/>
            <c:spPr>
              <a:solidFill>
                <a:srgbClr val="CCECFF"/>
              </a:solidFill>
              <a:ln w="6350">
                <a:solidFill>
                  <a:sysClr val="windowText" lastClr="000000"/>
                </a:solidFill>
              </a:ln>
              <a:effectLst/>
            </c:spPr>
          </c:dPt>
          <c:dPt>
            <c:idx val="2"/>
            <c:bubble3D val="0"/>
            <c:spPr>
              <a:solidFill>
                <a:srgbClr val="4F81BD">
                  <a:lumMod val="50000"/>
                </a:srgbClr>
              </a:solidFill>
              <a:ln w="6350">
                <a:solidFill>
                  <a:sysClr val="windowText" lastClr="000000"/>
                </a:solidFill>
              </a:ln>
              <a:effectLst/>
            </c:spPr>
          </c:dPt>
          <c:dPt>
            <c:idx val="3"/>
            <c:bubble3D val="0"/>
            <c:spPr>
              <a:solidFill>
                <a:srgbClr val="4BACC6"/>
              </a:solidFill>
              <a:ln w="6350">
                <a:solidFill>
                  <a:sysClr val="windowText" lastClr="000000"/>
                </a:solidFill>
              </a:ln>
              <a:effectLst/>
            </c:spPr>
          </c:dPt>
          <c:dPt>
            <c:idx val="4"/>
            <c:bubble3D val="0"/>
            <c:spPr>
              <a:solidFill>
                <a:srgbClr val="066290"/>
              </a:solidFill>
              <a:ln w="6350">
                <a:solidFill>
                  <a:sysClr val="windowText" lastClr="000000"/>
                </a:solidFill>
              </a:ln>
              <a:effectLst/>
            </c:spPr>
          </c:dPt>
          <c:dPt>
            <c:idx val="5"/>
            <c:bubble3D val="0"/>
            <c:spPr>
              <a:solidFill>
                <a:srgbClr val="00B0F0"/>
              </a:solidFill>
              <a:ln w="6350">
                <a:solidFill>
                  <a:sysClr val="windowText" lastClr="000000"/>
                </a:solidFill>
              </a:ln>
              <a:effectLst/>
            </c:spPr>
          </c:dPt>
          <c:dPt>
            <c:idx val="6"/>
            <c:bubble3D val="0"/>
            <c:explosion val="14"/>
            <c:spPr>
              <a:solidFill>
                <a:srgbClr val="FF0000"/>
              </a:solidFill>
              <a:ln w="6350">
                <a:solidFill>
                  <a:sysClr val="windowText" lastClr="000000"/>
                </a:solidFill>
              </a:ln>
              <a:effectLst/>
            </c:spPr>
          </c:dPt>
          <c:dLbls>
            <c:dLbl>
              <c:idx val="0"/>
              <c:layout>
                <c:manualLayout>
                  <c:x val="7.9869388262235552E-2"/>
                  <c:y val="-6.4876142453932681E-2"/>
                </c:manualLayout>
              </c:layout>
              <c:showLegendKey val="0"/>
              <c:showVal val="1"/>
              <c:showCatName val="1"/>
              <c:showSerName val="0"/>
              <c:showPercent val="1"/>
              <c:showBubbleSize val="0"/>
              <c:extLst>
                <c:ext xmlns:c15="http://schemas.microsoft.com/office/drawing/2012/chart" uri="{CE6537A1-D6FC-4f65-9D91-7224C49458BB}">
                  <c15:layout>
                    <c:manualLayout>
                      <c:w val="0.19419917274993326"/>
                      <c:h val="7.851782291419096E-2"/>
                    </c:manualLayout>
                  </c15:layout>
                </c:ext>
              </c:extLst>
            </c:dLbl>
            <c:dLbl>
              <c:idx val="1"/>
              <c:layout>
                <c:manualLayout>
                  <c:x val="1.3148856462464656E-2"/>
                  <c:y val="5.1391969106104947E-4"/>
                </c:manualLayout>
              </c:layout>
              <c:showLegendKey val="0"/>
              <c:showVal val="1"/>
              <c:showCatName val="1"/>
              <c:showSerName val="0"/>
              <c:showPercent val="1"/>
              <c:showBubbleSize val="0"/>
              <c:extLst>
                <c:ext xmlns:c15="http://schemas.microsoft.com/office/drawing/2012/chart" uri="{CE6537A1-D6FC-4f65-9D91-7224C49458BB}">
                  <c15:layout>
                    <c:manualLayout>
                      <c:w val="0.3425947202304746"/>
                      <c:h val="8.33623971457461E-2"/>
                    </c:manualLayout>
                  </c15:layout>
                </c:ext>
              </c:extLst>
            </c:dLbl>
            <c:dLbl>
              <c:idx val="2"/>
              <c:layout>
                <c:manualLayout>
                  <c:x val="3.7309961230066885E-2"/>
                  <c:y val="6.284252523278E-2"/>
                </c:manualLayout>
              </c:layout>
              <c:showLegendKey val="0"/>
              <c:showVal val="1"/>
              <c:showCatName val="1"/>
              <c:showSerName val="0"/>
              <c:showPercent val="1"/>
              <c:showBubbleSize val="0"/>
              <c:extLst>
                <c:ext xmlns:c15="http://schemas.microsoft.com/office/drawing/2012/chart" uri="{CE6537A1-D6FC-4f65-9D91-7224C49458BB}">
                  <c15:layout>
                    <c:manualLayout>
                      <c:w val="0.39515333647295225"/>
                      <c:h val="0.10029616962390958"/>
                    </c:manualLayout>
                  </c15:layout>
                </c:ext>
              </c:extLst>
            </c:dLbl>
            <c:dLbl>
              <c:idx val="3"/>
              <c:layout>
                <c:manualLayout>
                  <c:x val="-3.1061927823085936E-3"/>
                  <c:y val="5.3902062921278707E-2"/>
                </c:manualLayout>
              </c:layout>
              <c:showLegendKey val="0"/>
              <c:showVal val="1"/>
              <c:showCatName val="1"/>
              <c:showSerName val="0"/>
              <c:showPercent val="1"/>
              <c:showBubbleSize val="0"/>
              <c:extLst>
                <c:ext xmlns:c15="http://schemas.microsoft.com/office/drawing/2012/chart" uri="{CE6537A1-D6FC-4f65-9D91-7224C49458BB}">
                  <c15:layout>
                    <c:manualLayout>
                      <c:w val="0.3168897520463268"/>
                      <c:h val="7.7591413893533634E-2"/>
                    </c:manualLayout>
                  </c15:layout>
                </c:ext>
              </c:extLst>
            </c:dLbl>
            <c:dLbl>
              <c:idx val="4"/>
              <c:layout>
                <c:manualLayout>
                  <c:x val="-2.8678230590300141E-2"/>
                  <c:y val="-3.5057637758956692E-3"/>
                </c:manualLayout>
              </c:layout>
              <c:showLegendKey val="0"/>
              <c:showVal val="1"/>
              <c:showCatName val="1"/>
              <c:showSerName val="0"/>
              <c:showPercent val="1"/>
              <c:showBubbleSize val="0"/>
              <c:extLst>
                <c:ext xmlns:c15="http://schemas.microsoft.com/office/drawing/2012/chart" uri="{CE6537A1-D6FC-4f65-9D91-7224C49458BB}">
                  <c15:layout>
                    <c:manualLayout>
                      <c:w val="0.52155312574100732"/>
                      <c:h val="9.0059965207803919E-2"/>
                    </c:manualLayout>
                  </c15:layout>
                </c:ext>
              </c:extLst>
            </c:dLbl>
            <c:dLbl>
              <c:idx val="5"/>
              <c:layout>
                <c:manualLayout>
                  <c:x val="7.1014415302622061E-4"/>
                  <c:y val="4.9923602018903668E-2"/>
                </c:manualLayout>
              </c:layout>
              <c:showLegendKey val="0"/>
              <c:showVal val="1"/>
              <c:showCatName val="1"/>
              <c:showSerName val="0"/>
              <c:showPercent val="1"/>
              <c:showBubbleSize val="0"/>
              <c:extLst>
                <c:ext xmlns:c15="http://schemas.microsoft.com/office/drawing/2012/chart" uri="{CE6537A1-D6FC-4f65-9D91-7224C49458BB}">
                  <c15:layout>
                    <c:manualLayout>
                      <c:w val="0.2435178097965652"/>
                      <c:h val="0.10438168614176484"/>
                    </c:manualLayout>
                  </c15:layout>
                </c:ext>
              </c:extLst>
            </c:dLbl>
            <c:dLbl>
              <c:idx val="6"/>
              <c:layout>
                <c:manualLayout>
                  <c:x val="6.4941686122154341E-2"/>
                  <c:y val="-2.7435418568119716E-3"/>
                </c:manualLayout>
              </c:layout>
              <c:numFmt formatCode="0.0%" sourceLinked="0"/>
              <c:spPr>
                <a:noFill/>
                <a:ln>
                  <a:noFill/>
                </a:ln>
                <a:effectLst/>
              </c:spPr>
              <c:txPr>
                <a:bodyPr rot="0" spcFirstLastPara="1" vertOverflow="ellipsis" vert="horz" wrap="square" anchor="ctr" anchorCtr="1"/>
                <a:lstStyle/>
                <a:p>
                  <a:pPr>
                    <a:defRPr sz="1200" b="1" i="0" u="none" strike="noStrike" kern="1200" baseline="0">
                      <a:solidFill>
                        <a:srgbClr val="FF0000"/>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1"/>
              <c:showSerName val="0"/>
              <c:showPercent val="1"/>
              <c:showBubbleSize val="0"/>
              <c:extLst>
                <c:ext xmlns:c15="http://schemas.microsoft.com/office/drawing/2012/chart" uri="{CE6537A1-D6FC-4f65-9D91-7224C49458BB}">
                  <c15:layout>
                    <c:manualLayout>
                      <c:w val="0.36371964384442473"/>
                      <c:h val="0.11316675081109132"/>
                    </c:manualLayout>
                  </c15:layout>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s-CL"/>
              </a:p>
            </c:txPr>
            <c:showLegendKey val="0"/>
            <c:showVal val="1"/>
            <c:showCatName val="1"/>
            <c:showSerName val="0"/>
            <c:showPercent val="1"/>
            <c:showBubbleSize val="0"/>
            <c:showLeaderLines val="0"/>
            <c:extLst>
              <c:ext xmlns:c15="http://schemas.microsoft.com/office/drawing/2012/chart" uri="{CE6537A1-D6FC-4f65-9D91-7224C49458BB}"/>
            </c:extLst>
          </c:dLbls>
          <c:cat>
            <c:strRef>
              <c:f>'Ganancia Bruta detalle'!$A$17:$A$23</c:f>
              <c:strCache>
                <c:ptCount val="7"/>
                <c:pt idx="0">
                  <c:v>Publicidad</c:v>
                </c:pt>
                <c:pt idx="1">
                  <c:v>Deterioro por deudores de cotizaciones</c:v>
                </c:pt>
                <c:pt idx="2">
                  <c:v>Deterioro por deudores de préstamos de salud</c:v>
                </c:pt>
                <c:pt idx="3">
                  <c:v>Remuneración del personal</c:v>
                </c:pt>
                <c:pt idx="4">
                  <c:v>Remuneraciones y comisiones del personal de ventas</c:v>
                </c:pt>
                <c:pt idx="5">
                  <c:v>Otros (no judiciales)</c:v>
                </c:pt>
                <c:pt idx="6">
                  <c:v>Gastos legales (judicialización)</c:v>
                </c:pt>
              </c:strCache>
            </c:strRef>
          </c:cat>
          <c:val>
            <c:numRef>
              <c:f>'Ganancia Bruta detalle'!$B$17:$B$23</c:f>
              <c:numCache>
                <c:formatCode>_-* #,##0_-;\-* #,##0_-;_-* "-"??_-;_-@_-</c:formatCode>
                <c:ptCount val="7"/>
                <c:pt idx="0">
                  <c:v>7342</c:v>
                </c:pt>
                <c:pt idx="1">
                  <c:v>12283</c:v>
                </c:pt>
                <c:pt idx="2">
                  <c:v>2165</c:v>
                </c:pt>
                <c:pt idx="3">
                  <c:v>80902</c:v>
                </c:pt>
                <c:pt idx="4">
                  <c:v>67627</c:v>
                </c:pt>
                <c:pt idx="5">
                  <c:v>84352</c:v>
                </c:pt>
                <c:pt idx="6">
                  <c:v>22361</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200">
          <a:latin typeface="Verdana" panose="020B0604030504040204" pitchFamily="34" charset="0"/>
          <a:ea typeface="Verdana" panose="020B0604030504040204" pitchFamily="34" charset="0"/>
          <a:cs typeface="Verdana" panose="020B0604030504040204" pitchFamily="34" charset="0"/>
        </a:defRPr>
      </a:pPr>
      <a:endParaRPr lang="es-C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0.14879</cdr:x>
      <cdr:y>0.04798</cdr:y>
    </cdr:from>
    <cdr:to>
      <cdr:x>0.25771</cdr:x>
      <cdr:y>0.22222</cdr:y>
    </cdr:to>
    <cdr:sp macro="" textlink="">
      <cdr:nvSpPr>
        <cdr:cNvPr id="3" name="Llamada de flecha hacia abajo 2"/>
        <cdr:cNvSpPr/>
      </cdr:nvSpPr>
      <cdr:spPr>
        <a:xfrm xmlns:a="http://schemas.openxmlformats.org/drawingml/2006/main">
          <a:off x="1229444" y="214207"/>
          <a:ext cx="900000" cy="777893"/>
        </a:xfrm>
        <a:prstGeom xmlns:a="http://schemas.openxmlformats.org/drawingml/2006/main" prst="downArrowCallout">
          <a:avLst/>
        </a:prstGeom>
        <a:solidFill xmlns:a="http://schemas.openxmlformats.org/drawingml/2006/main">
          <a:srgbClr val="CCECFF"/>
        </a:solidFill>
        <a:ln xmlns:a="http://schemas.openxmlformats.org/drawingml/2006/main" w="95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es-CL" sz="1200" b="1"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GES 56</a:t>
          </a:r>
        </a:p>
        <a:p xmlns:a="http://schemas.openxmlformats.org/drawingml/2006/main">
          <a:pPr algn="ctr"/>
          <a:r>
            <a:rPr lang="es-CL" sz="1200" b="1"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108,2%</a:t>
          </a:r>
        </a:p>
      </cdr:txBody>
    </cdr:sp>
  </cdr:relSizeAnchor>
  <cdr:relSizeAnchor xmlns:cdr="http://schemas.openxmlformats.org/drawingml/2006/chartDrawing">
    <cdr:from>
      <cdr:x>0.38381</cdr:x>
      <cdr:y>0.04839</cdr:y>
    </cdr:from>
    <cdr:to>
      <cdr:x>0.49273</cdr:x>
      <cdr:y>0.22263</cdr:y>
    </cdr:to>
    <cdr:sp macro="" textlink="">
      <cdr:nvSpPr>
        <cdr:cNvPr id="4" name="Llamada de flecha hacia abajo 3"/>
        <cdr:cNvSpPr/>
      </cdr:nvSpPr>
      <cdr:spPr>
        <a:xfrm xmlns:a="http://schemas.openxmlformats.org/drawingml/2006/main">
          <a:off x="3171432" y="216024"/>
          <a:ext cx="900000" cy="777894"/>
        </a:xfrm>
        <a:prstGeom xmlns:a="http://schemas.openxmlformats.org/drawingml/2006/main" prst="downArrowCallout">
          <a:avLst/>
        </a:prstGeom>
        <a:solidFill xmlns:a="http://schemas.openxmlformats.org/drawingml/2006/main">
          <a:srgbClr val="CCECFF"/>
        </a:solidFill>
        <a:ln xmlns:a="http://schemas.openxmlformats.org/drawingml/2006/main" w="95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s-CL" sz="12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GES 69</a:t>
          </a:r>
        </a:p>
        <a:p xmlns:a="http://schemas.openxmlformats.org/drawingml/2006/main">
          <a:pPr algn="ctr"/>
          <a:r>
            <a:rPr lang="es-CL" sz="12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167,0%</a:t>
          </a:r>
        </a:p>
      </cdr:txBody>
    </cdr:sp>
  </cdr:relSizeAnchor>
  <cdr:relSizeAnchor xmlns:cdr="http://schemas.openxmlformats.org/drawingml/2006/chartDrawing">
    <cdr:from>
      <cdr:x>0.60861</cdr:x>
      <cdr:y>0.05471</cdr:y>
    </cdr:from>
    <cdr:to>
      <cdr:x>0.71753</cdr:x>
      <cdr:y>0.22896</cdr:y>
    </cdr:to>
    <cdr:sp macro="" textlink="">
      <cdr:nvSpPr>
        <cdr:cNvPr id="5" name="Llamada de flecha hacia abajo 4"/>
        <cdr:cNvSpPr/>
      </cdr:nvSpPr>
      <cdr:spPr>
        <a:xfrm xmlns:a="http://schemas.openxmlformats.org/drawingml/2006/main">
          <a:off x="5028915" y="244253"/>
          <a:ext cx="900000" cy="777938"/>
        </a:xfrm>
        <a:prstGeom xmlns:a="http://schemas.openxmlformats.org/drawingml/2006/main" prst="downArrowCallout">
          <a:avLst/>
        </a:prstGeom>
        <a:solidFill xmlns:a="http://schemas.openxmlformats.org/drawingml/2006/main">
          <a:srgbClr val="CCECFF"/>
        </a:solidFill>
        <a:ln xmlns:a="http://schemas.openxmlformats.org/drawingml/2006/main" w="95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s-CL" sz="1200" b="1"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GES 80</a:t>
          </a:r>
        </a:p>
        <a:p xmlns:a="http://schemas.openxmlformats.org/drawingml/2006/main">
          <a:pPr algn="ctr"/>
          <a:r>
            <a:rPr lang="es-CL" sz="1200" b="1" dirty="0">
              <a:solidFill>
                <a:sysClr val="windowText" lastClr="000000"/>
              </a:solidFill>
              <a:latin typeface="Verdana" panose="020B0604030504040204" pitchFamily="34" charset="0"/>
              <a:ea typeface="Verdana" panose="020B0604030504040204" pitchFamily="34" charset="0"/>
              <a:cs typeface="Verdana" panose="020B0604030504040204" pitchFamily="34" charset="0"/>
            </a:rPr>
            <a:t>40,5%</a:t>
          </a:r>
        </a:p>
      </cdr:txBody>
    </cdr:sp>
  </cdr:relSizeAnchor>
  <cdr:relSizeAnchor xmlns:cdr="http://schemas.openxmlformats.org/drawingml/2006/chartDrawing">
    <cdr:from>
      <cdr:x>0.83007</cdr:x>
      <cdr:y>0.05556</cdr:y>
    </cdr:from>
    <cdr:to>
      <cdr:x>0.93899</cdr:x>
      <cdr:y>0.2239</cdr:y>
    </cdr:to>
    <cdr:sp macro="" textlink="">
      <cdr:nvSpPr>
        <cdr:cNvPr id="6" name="Llamada de flecha hacia abajo 5"/>
        <cdr:cNvSpPr/>
      </cdr:nvSpPr>
      <cdr:spPr>
        <a:xfrm xmlns:a="http://schemas.openxmlformats.org/drawingml/2006/main">
          <a:off x="6858828" y="248047"/>
          <a:ext cx="900000" cy="751554"/>
        </a:xfrm>
        <a:prstGeom xmlns:a="http://schemas.openxmlformats.org/drawingml/2006/main" prst="downArrowCallout">
          <a:avLst/>
        </a:prstGeom>
        <a:solidFill xmlns:a="http://schemas.openxmlformats.org/drawingml/2006/main">
          <a:srgbClr val="CCECFF"/>
        </a:solidFill>
        <a:ln xmlns:a="http://schemas.openxmlformats.org/drawingml/2006/main" w="95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s-CL" sz="12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GES 80"</a:t>
          </a:r>
        </a:p>
        <a:p xmlns:a="http://schemas.openxmlformats.org/drawingml/2006/main">
          <a:pPr algn="ctr"/>
          <a:r>
            <a:rPr lang="es-CL" sz="1200" b="1">
              <a:solidFill>
                <a:sysClr val="windowText" lastClr="000000"/>
              </a:solidFill>
              <a:latin typeface="Verdana" panose="020B0604030504040204" pitchFamily="34" charset="0"/>
              <a:ea typeface="Verdana" panose="020B0604030504040204" pitchFamily="34" charset="0"/>
              <a:cs typeface="Verdana" panose="020B0604030504040204" pitchFamily="34" charset="0"/>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0.51111</cdr:x>
      <cdr:y>0.1095</cdr:y>
    </cdr:from>
    <cdr:to>
      <cdr:x>0.70896</cdr:x>
      <cdr:y>0.20252</cdr:y>
    </cdr:to>
    <cdr:sp macro="" textlink="">
      <cdr:nvSpPr>
        <cdr:cNvPr id="2" name="CuadroTexto 2"/>
        <cdr:cNvSpPr txBox="1"/>
      </cdr:nvSpPr>
      <cdr:spPr>
        <a:xfrm xmlns:a="http://schemas.openxmlformats.org/drawingml/2006/main">
          <a:off x="2065792" y="432666"/>
          <a:ext cx="799681" cy="367549"/>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L" sz="1400" b="1" dirty="0"/>
            <a:t>63,8%</a:t>
          </a:r>
        </a:p>
      </cdr:txBody>
    </cdr:sp>
  </cdr:relSizeAnchor>
  <cdr:relSizeAnchor xmlns:cdr="http://schemas.openxmlformats.org/drawingml/2006/chartDrawing">
    <cdr:from>
      <cdr:x>0.76583</cdr:x>
      <cdr:y>0.25775</cdr:y>
    </cdr:from>
    <cdr:to>
      <cdr:x>0.95676</cdr:x>
      <cdr:y>0.35078</cdr:y>
    </cdr:to>
    <cdr:sp macro="" textlink="">
      <cdr:nvSpPr>
        <cdr:cNvPr id="3" name="CuadroTexto 2"/>
        <cdr:cNvSpPr txBox="1"/>
      </cdr:nvSpPr>
      <cdr:spPr>
        <a:xfrm xmlns:a="http://schemas.openxmlformats.org/drawingml/2006/main">
          <a:off x="3095327" y="1018444"/>
          <a:ext cx="771674" cy="367589"/>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L" sz="1400" b="1" dirty="0"/>
            <a:t>48,6%</a:t>
          </a:r>
        </a:p>
      </cdr:txBody>
    </cdr:sp>
  </cdr:relSizeAnchor>
  <cdr:relSizeAnchor xmlns:cdr="http://schemas.openxmlformats.org/drawingml/2006/chartDrawing">
    <cdr:from>
      <cdr:x>0.2425</cdr:x>
      <cdr:y>0.02957</cdr:y>
    </cdr:from>
    <cdr:to>
      <cdr:x>0.42733</cdr:x>
      <cdr:y>0.09176</cdr:y>
    </cdr:to>
    <cdr:sp macro="" textlink="">
      <cdr:nvSpPr>
        <cdr:cNvPr id="4" name="CuadroTexto 2"/>
        <cdr:cNvSpPr txBox="1"/>
      </cdr:nvSpPr>
      <cdr:spPr>
        <a:xfrm xmlns:a="http://schemas.openxmlformats.org/drawingml/2006/main">
          <a:off x="980123" y="116840"/>
          <a:ext cx="747052" cy="245745"/>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L" sz="1400" b="1" dirty="0"/>
            <a:t>72,6%</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2" name="CuadroTexto 1"/>
        <cdr:cNvSpPr txBox="1"/>
      </cdr:nvSpPr>
      <cdr:spPr>
        <a:xfrm xmlns:a="http://schemas.openxmlformats.org/drawingml/2006/main" rot="16200000">
          <a:off x="-922190" y="922190"/>
          <a:ext cx="2072984" cy="228604"/>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r"/>
          <a:r>
            <a:rPr lang="es-CL" sz="1000">
              <a:latin typeface="Verdana" panose="020B0604030504040204" pitchFamily="34" charset="0"/>
              <a:ea typeface="Verdana" panose="020B0604030504040204" pitchFamily="34" charset="0"/>
              <a:cs typeface="Verdana" panose="020B0604030504040204" pitchFamily="34" charset="0"/>
            </a:rPr>
            <a:t>Porcentaje de Beneficiarios</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4 CuadroTexto"/>
        <cdr:cNvSpPr txBox="1"/>
      </cdr:nvSpPr>
      <cdr:spPr>
        <a:xfrm xmlns:a="http://schemas.openxmlformats.org/drawingml/2006/main" rot="16200000">
          <a:off x="-1260305" y="1260305"/>
          <a:ext cx="2768259" cy="247650"/>
        </a:xfrm>
        <a:prstGeom xmlns:a="http://schemas.openxmlformats.org/drawingml/2006/main" prst="rect">
          <a:avLst/>
        </a:prstGeom>
      </cdr:spPr>
      <cdr:txBody>
        <a:bodyPr xmlns:a="http://schemas.openxmlformats.org/drawingml/2006/main" wrap="square" rtlCol="0" anchor="ctr"/>
        <a:lstStyle xmlns:a="http://schemas.openxmlformats.org/drawingml/2006/main"/>
        <a:p xmlns:a="http://schemas.openxmlformats.org/drawingml/2006/main">
          <a:pPr algn="ctr"/>
          <a:r>
            <a:rPr lang="es-ES" sz="1000">
              <a:latin typeface="Verdana" pitchFamily="34" charset="0"/>
            </a:rPr>
            <a:t>Variación Promedio</a:t>
          </a:r>
          <a:r>
            <a:rPr lang="es-ES" sz="1000" baseline="0">
              <a:latin typeface="Verdana" pitchFamily="34" charset="0"/>
            </a:rPr>
            <a:t> de los precios Base</a:t>
          </a:r>
          <a:endParaRPr lang="es-ES" sz="1000">
            <a:latin typeface="Verdana" pitchFamily="34" charset="0"/>
          </a:endParaRPr>
        </a:p>
      </cdr:txBody>
    </cdr:sp>
  </cdr:relSizeAnchor>
  <cdr:relSizeAnchor xmlns:cdr="http://schemas.openxmlformats.org/drawingml/2006/chartDrawing">
    <cdr:from>
      <cdr:x>0</cdr:x>
      <cdr:y>0</cdr:y>
    </cdr:from>
    <cdr:to>
      <cdr:x>0</cdr:x>
      <cdr:y>0</cdr:y>
    </cdr:to>
    <cdr:sp macro="" textlink="">
      <cdr:nvSpPr>
        <cdr:cNvPr id="7" name="CuadroTexto 1"/>
        <cdr:cNvSpPr txBox="1"/>
      </cdr:nvSpPr>
      <cdr:spPr>
        <a:xfrm xmlns:a="http://schemas.openxmlformats.org/drawingml/2006/main" rot="16200000">
          <a:off x="-1236658" y="1287462"/>
          <a:ext cx="2797170" cy="323853"/>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CL" sz="1000">
              <a:latin typeface="Verdana" panose="020B0604030504040204" pitchFamily="34" charset="0"/>
              <a:ea typeface="Verdana" panose="020B0604030504040204" pitchFamily="34" charset="0"/>
              <a:cs typeface="Verdana" panose="020B0604030504040204" pitchFamily="34" charset="0"/>
            </a:rPr>
            <a:t>Porcentaje de Variación del Precio Base</a:t>
          </a:r>
        </a:p>
      </cdr:txBody>
    </cdr:sp>
  </cdr:relSizeAnchor>
  <cdr:relSizeAnchor xmlns:cdr="http://schemas.openxmlformats.org/drawingml/2006/chartDrawing">
    <cdr:from>
      <cdr:x>0.35596</cdr:x>
      <cdr:y>0.07013</cdr:y>
    </cdr:from>
    <cdr:to>
      <cdr:x>0.498</cdr:x>
      <cdr:y>0.20109</cdr:y>
    </cdr:to>
    <cdr:sp macro="" textlink="">
      <cdr:nvSpPr>
        <cdr:cNvPr id="2" name="Elipse 1"/>
        <cdr:cNvSpPr/>
      </cdr:nvSpPr>
      <cdr:spPr>
        <a:xfrm xmlns:a="http://schemas.openxmlformats.org/drawingml/2006/main">
          <a:off x="3248075" y="347051"/>
          <a:ext cx="1296144" cy="648072"/>
        </a:xfrm>
        <a:prstGeom xmlns:a="http://schemas.openxmlformats.org/drawingml/2006/main" prst="ellipse">
          <a:avLst/>
        </a:prstGeom>
        <a:noFill xmlns:a="http://schemas.openxmlformats.org/drawingml/2006/main"/>
        <a:ln xmlns:a="http://schemas.openxmlformats.org/drawingml/2006/main">
          <a:solidFill>
            <a:srgbClr val="FF0000"/>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CL"/>
        </a:p>
      </cdr:txBody>
    </cdr:sp>
  </cdr:relSizeAnchor>
  <cdr:relSizeAnchor xmlns:cdr="http://schemas.openxmlformats.org/drawingml/2006/chartDrawing">
    <cdr:from>
      <cdr:x>0.69624</cdr:x>
      <cdr:y>0.09923</cdr:y>
    </cdr:from>
    <cdr:to>
      <cdr:x>0.83828</cdr:x>
      <cdr:y>0.23019</cdr:y>
    </cdr:to>
    <cdr:sp macro="" textlink="">
      <cdr:nvSpPr>
        <cdr:cNvPr id="6" name="Elipse 5"/>
        <cdr:cNvSpPr/>
      </cdr:nvSpPr>
      <cdr:spPr>
        <a:xfrm xmlns:a="http://schemas.openxmlformats.org/drawingml/2006/main">
          <a:off x="6353150" y="491067"/>
          <a:ext cx="1296144" cy="648072"/>
        </a:xfrm>
        <a:prstGeom xmlns:a="http://schemas.openxmlformats.org/drawingml/2006/main" prst="ellipse">
          <a:avLst/>
        </a:prstGeom>
        <a:noFill xmlns:a="http://schemas.openxmlformats.org/drawingml/2006/main"/>
        <a:ln xmlns:a="http://schemas.openxmlformats.org/drawingml/2006/main">
          <a:solidFill>
            <a:srgbClr val="FF0000"/>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CL"/>
        </a:p>
      </cdr:txBody>
    </cdr:sp>
  </cdr:relSizeAnchor>
  <cdr:relSizeAnchor xmlns:cdr="http://schemas.openxmlformats.org/drawingml/2006/chartDrawing">
    <cdr:from>
      <cdr:x>0.79895</cdr:x>
      <cdr:y>0.05558</cdr:y>
    </cdr:from>
    <cdr:to>
      <cdr:x>0.94099</cdr:x>
      <cdr:y>0.18654</cdr:y>
    </cdr:to>
    <cdr:sp macro="" textlink="">
      <cdr:nvSpPr>
        <cdr:cNvPr id="8" name="Elipse 7"/>
        <cdr:cNvSpPr/>
      </cdr:nvSpPr>
      <cdr:spPr>
        <a:xfrm xmlns:a="http://schemas.openxmlformats.org/drawingml/2006/main">
          <a:off x="7290338" y="275043"/>
          <a:ext cx="1296144" cy="648072"/>
        </a:xfrm>
        <a:prstGeom xmlns:a="http://schemas.openxmlformats.org/drawingml/2006/main" prst="ellipse">
          <a:avLst/>
        </a:prstGeom>
        <a:noFill xmlns:a="http://schemas.openxmlformats.org/drawingml/2006/main"/>
        <a:ln xmlns:a="http://schemas.openxmlformats.org/drawingml/2006/main">
          <a:solidFill>
            <a:srgbClr val="FF0000"/>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s-CL"/>
        </a:p>
      </cdr:txBody>
    </cdr:sp>
  </cdr:relSizeAnchor>
</c:userShapes>
</file>

<file path=ppt/drawings/drawing5.xml><?xml version="1.0" encoding="utf-8"?>
<c:userShapes xmlns:c="http://schemas.openxmlformats.org/drawingml/2006/chart">
  <cdr:relSizeAnchor xmlns:cdr="http://schemas.openxmlformats.org/drawingml/2006/chartDrawing">
    <cdr:from>
      <cdr:x>0.36498</cdr:x>
      <cdr:y>0.15202</cdr:y>
    </cdr:from>
    <cdr:to>
      <cdr:x>0.65575</cdr:x>
      <cdr:y>0.27647</cdr:y>
    </cdr:to>
    <cdr:sp macro="" textlink="">
      <cdr:nvSpPr>
        <cdr:cNvPr id="2" name="CuadroTexto 3"/>
        <cdr:cNvSpPr txBox="1"/>
      </cdr:nvSpPr>
      <cdr:spPr>
        <a:xfrm xmlns:a="http://schemas.openxmlformats.org/drawingml/2006/main">
          <a:off x="1446212" y="413537"/>
          <a:ext cx="115212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a:lstStyle>
        <a:p xmlns:a="http://schemas.openxmlformats.org/drawingml/2006/main">
          <a:r>
            <a:rPr lang="es-CL" sz="16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+ 33,9%</a:t>
          </a:r>
          <a:endParaRPr lang="es-CL" sz="1600" dirty="0">
            <a:solidFill>
              <a:srgbClr val="C00000"/>
            </a:solidFill>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0.64629</cdr:x>
      <cdr:y>0.09575</cdr:y>
    </cdr:from>
    <cdr:to>
      <cdr:x>0.70558</cdr:x>
      <cdr:y>0.33398</cdr:y>
    </cdr:to>
    <cdr:sp macro="" textlink="">
      <cdr:nvSpPr>
        <cdr:cNvPr id="3" name="Abrir llave 2"/>
        <cdr:cNvSpPr/>
      </cdr:nvSpPr>
      <cdr:spPr>
        <a:xfrm xmlns:a="http://schemas.openxmlformats.org/drawingml/2006/main">
          <a:off x="2560857" y="260475"/>
          <a:ext cx="234950" cy="648072"/>
        </a:xfrm>
        <a:prstGeom xmlns:a="http://schemas.openxmlformats.org/drawingml/2006/main" prst="leftBrace">
          <a:avLst/>
        </a:prstGeom>
        <a:ln xmlns:a="http://schemas.openxmlformats.org/drawingml/2006/main">
          <a:solidFill>
            <a:srgbClr val="C00000"/>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CL"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s-ES" dirty="0"/>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445B1E83-B1BB-4CEB-ACA3-F1BD485E7B05}" type="datetimeFigureOut">
              <a:rPr lang="es-ES"/>
              <a:pPr>
                <a:defRPr/>
              </a:pPr>
              <a:t>31/03/2016</a:t>
            </a:fld>
            <a:endParaRPr lang="es-ES" dirty="0"/>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s-ES" dirty="0"/>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458FBFF-CCD0-4AAC-8330-A8CB93913873}" type="slidenum">
              <a:rPr lang="es-ES"/>
              <a:pPr>
                <a:defRPr/>
              </a:pPr>
              <a:t>‹Nº›</a:t>
            </a:fld>
            <a:endParaRPr lang="es-ES" dirty="0"/>
          </a:p>
        </p:txBody>
      </p:sp>
    </p:spTree>
    <p:extLst>
      <p:ext uri="{BB962C8B-B14F-4D97-AF65-F5344CB8AC3E}">
        <p14:creationId xmlns:p14="http://schemas.microsoft.com/office/powerpoint/2010/main" val="3173147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2446" tIns="46223" rIns="92446" bIns="46223" numCol="1" anchor="t"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s-E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2446" tIns="46223" rIns="92446" bIns="46223" numCol="1" anchor="t" anchorCtr="0" compatLnSpc="1">
            <a:prstTxWarp prst="textNoShape">
              <a:avLst/>
            </a:prstTxWarp>
          </a:bodyPr>
          <a:lstStyle>
            <a:lvl1pPr algn="r" eaLnBrk="1" hangingPunct="1">
              <a:defRPr sz="1200">
                <a:latin typeface="Calibri" pitchFamily="34" charset="0"/>
                <a:ea typeface="ヒラギノ角ゴ Pro W3" charset="-128"/>
                <a:cs typeface="+mn-cs"/>
              </a:defRPr>
            </a:lvl1pPr>
          </a:lstStyle>
          <a:p>
            <a:pPr>
              <a:defRPr/>
            </a:pPr>
            <a:fld id="{718F047F-A985-4F43-A4F6-431444A8C565}" type="datetime1">
              <a:rPr lang="en-US"/>
              <a:pPr>
                <a:defRPr/>
              </a:pPr>
              <a:t>3/31/2016</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wrap="square" lIns="92446" tIns="46223" rIns="92446" bIns="46223" numCol="1" anchor="ctr" anchorCtr="0" compatLnSpc="1">
            <a:prstTxWarp prst="textNoShape">
              <a:avLst/>
            </a:prstTxWarp>
          </a:bodyPr>
          <a:lstStyle/>
          <a:p>
            <a:pPr lvl="0"/>
            <a:endParaRPr lang="es-ES" noProof="0" dirty="0"/>
          </a:p>
        </p:txBody>
      </p:sp>
      <p:sp>
        <p:nvSpPr>
          <p:cNvPr id="5" name="Notes Placeholder 4"/>
          <p:cNvSpPr>
            <a:spLocks noGrp="1"/>
          </p:cNvSpPr>
          <p:nvPr>
            <p:ph type="body" sz="quarter" idx="3"/>
          </p:nvPr>
        </p:nvSpPr>
        <p:spPr>
          <a:xfrm>
            <a:off x="701675" y="4416425"/>
            <a:ext cx="5608638" cy="4183063"/>
          </a:xfrm>
          <a:prstGeom prst="rect">
            <a:avLst/>
          </a:prstGeom>
        </p:spPr>
        <p:txBody>
          <a:bodyPr vert="horz" wrap="square" lIns="92446" tIns="46223" rIns="92446" bIns="46223"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2446" tIns="46223" rIns="92446" bIns="46223" numCol="1" anchor="b" anchorCtr="0" compatLnSpc="1">
            <a:prstTxWarp prst="textNoShape">
              <a:avLst/>
            </a:prstTxWarp>
          </a:bodyPr>
          <a:lstStyle>
            <a:lvl1pPr eaLnBrk="1" hangingPunct="1">
              <a:defRPr sz="1200">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9A24915-8879-43BD-9E74-C143927EB8D4}" type="slidenum">
              <a:rPr lang="en-US"/>
              <a:pPr>
                <a:defRPr/>
              </a:pPr>
              <a:t>‹Nº›</a:t>
            </a:fld>
            <a:endParaRPr lang="en-US" dirty="0"/>
          </a:p>
        </p:txBody>
      </p:sp>
    </p:spTree>
    <p:extLst>
      <p:ext uri="{BB962C8B-B14F-4D97-AF65-F5344CB8AC3E}">
        <p14:creationId xmlns:p14="http://schemas.microsoft.com/office/powerpoint/2010/main" val="257035119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pPr>
              <a:defRPr/>
            </a:pPr>
            <a:fld id="{39A24915-8879-43BD-9E74-C143927EB8D4}" type="slidenum">
              <a:rPr lang="en-US" smtClean="0"/>
              <a:pPr>
                <a:defRPr/>
              </a:pPr>
              <a:t>4</a:t>
            </a:fld>
            <a:endParaRPr lang="en-US" dirty="0"/>
          </a:p>
        </p:txBody>
      </p:sp>
    </p:spTree>
    <p:extLst>
      <p:ext uri="{BB962C8B-B14F-4D97-AF65-F5344CB8AC3E}">
        <p14:creationId xmlns:p14="http://schemas.microsoft.com/office/powerpoint/2010/main" val="3400259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smtClean="0"/>
              <a:t>arreglar</a:t>
            </a:r>
            <a:endParaRPr lang="es-CL" dirty="0"/>
          </a:p>
        </p:txBody>
      </p:sp>
      <p:sp>
        <p:nvSpPr>
          <p:cNvPr id="4" name="Marcador de número de diapositiva 3"/>
          <p:cNvSpPr>
            <a:spLocks noGrp="1"/>
          </p:cNvSpPr>
          <p:nvPr>
            <p:ph type="sldNum" sz="quarter" idx="10"/>
          </p:nvPr>
        </p:nvSpPr>
        <p:spPr/>
        <p:txBody>
          <a:bodyPr/>
          <a:lstStyle/>
          <a:p>
            <a:pPr>
              <a:defRPr/>
            </a:pPr>
            <a:fld id="{39A24915-8879-43BD-9E74-C143927EB8D4}" type="slidenum">
              <a:rPr lang="en-US" smtClean="0"/>
              <a:pPr>
                <a:defRPr/>
              </a:pPr>
              <a:t>19</a:t>
            </a:fld>
            <a:endParaRPr lang="en-US" dirty="0"/>
          </a:p>
        </p:txBody>
      </p:sp>
    </p:spTree>
    <p:extLst>
      <p:ext uri="{BB962C8B-B14F-4D97-AF65-F5344CB8AC3E}">
        <p14:creationId xmlns:p14="http://schemas.microsoft.com/office/powerpoint/2010/main" val="1239399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pPr>
              <a:defRPr/>
            </a:pPr>
            <a:fld id="{39A24915-8879-43BD-9E74-C143927EB8D4}" type="slidenum">
              <a:rPr lang="en-US" smtClean="0"/>
              <a:pPr>
                <a:defRPr/>
              </a:pPr>
              <a:t>5</a:t>
            </a:fld>
            <a:endParaRPr lang="en-US" dirty="0"/>
          </a:p>
        </p:txBody>
      </p:sp>
    </p:spTree>
    <p:extLst>
      <p:ext uri="{BB962C8B-B14F-4D97-AF65-F5344CB8AC3E}">
        <p14:creationId xmlns:p14="http://schemas.microsoft.com/office/powerpoint/2010/main" val="225443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dirty="0" smtClean="0">
              <a:ea typeface="ヒラギノ角ゴ Pro W3"/>
              <a:cs typeface="ヒラギノ角ゴ Pro W3"/>
            </a:endParaRPr>
          </a:p>
        </p:txBody>
      </p:sp>
      <p:sp>
        <p:nvSpPr>
          <p:cNvPr id="2253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a:cs typeface="ヒラギノ角ゴ Pro W3"/>
              </a:defRPr>
            </a:lvl1pPr>
            <a:lvl2pPr marL="742950" indent="-285750">
              <a:defRPr>
                <a:solidFill>
                  <a:schemeClr val="tx1"/>
                </a:solidFill>
                <a:latin typeface="Arial" panose="020B0604020202020204" pitchFamily="34" charset="0"/>
                <a:ea typeface="ヒラギノ角ゴ Pro W3"/>
                <a:cs typeface="ヒラギノ角ゴ Pro W3"/>
              </a:defRPr>
            </a:lvl2pPr>
            <a:lvl3pPr marL="1143000" indent="-228600">
              <a:defRPr>
                <a:solidFill>
                  <a:schemeClr val="tx1"/>
                </a:solidFill>
                <a:latin typeface="Arial" panose="020B0604020202020204" pitchFamily="34" charset="0"/>
                <a:ea typeface="ヒラギノ角ゴ Pro W3"/>
                <a:cs typeface="ヒラギノ角ゴ Pro W3"/>
              </a:defRPr>
            </a:lvl3pPr>
            <a:lvl4pPr marL="1600200" indent="-228600">
              <a:defRPr>
                <a:solidFill>
                  <a:schemeClr val="tx1"/>
                </a:solidFill>
                <a:latin typeface="Arial" panose="020B0604020202020204" pitchFamily="34" charset="0"/>
                <a:ea typeface="ヒラギノ角ゴ Pro W3"/>
                <a:cs typeface="ヒラギノ角ゴ Pro W3"/>
              </a:defRPr>
            </a:lvl4pPr>
            <a:lvl5pPr marL="2057400" indent="-22860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fld id="{52824BC0-D589-4D97-B92D-AC8BC09F88A4}" type="slidenum">
              <a:rPr lang="en-US" smtClean="0">
                <a:latin typeface="Calibri" panose="020F0502020204030204" pitchFamily="34" charset="0"/>
              </a:rPr>
              <a:pPr/>
              <a:t>6</a:t>
            </a:fld>
            <a:endParaRPr lang="en-US" dirty="0" smtClean="0">
              <a:latin typeface="Calibri" panose="020F0502020204030204" pitchFamily="34" charset="0"/>
            </a:endParaRPr>
          </a:p>
        </p:txBody>
      </p:sp>
    </p:spTree>
    <p:extLst>
      <p:ext uri="{BB962C8B-B14F-4D97-AF65-F5344CB8AC3E}">
        <p14:creationId xmlns:p14="http://schemas.microsoft.com/office/powerpoint/2010/main" val="3446923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pPr>
              <a:defRPr/>
            </a:pPr>
            <a:fld id="{39A24915-8879-43BD-9E74-C143927EB8D4}" type="slidenum">
              <a:rPr lang="en-US" smtClean="0"/>
              <a:pPr>
                <a:defRPr/>
              </a:pPr>
              <a:t>7</a:t>
            </a:fld>
            <a:endParaRPr lang="en-US" dirty="0"/>
          </a:p>
        </p:txBody>
      </p:sp>
    </p:spTree>
    <p:extLst>
      <p:ext uri="{BB962C8B-B14F-4D97-AF65-F5344CB8AC3E}">
        <p14:creationId xmlns:p14="http://schemas.microsoft.com/office/powerpoint/2010/main" val="8241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pPr>
              <a:defRPr/>
            </a:pPr>
            <a:fld id="{39A24915-8879-43BD-9E74-C143927EB8D4}" type="slidenum">
              <a:rPr lang="en-US" smtClean="0"/>
              <a:pPr>
                <a:defRPr/>
              </a:pPr>
              <a:t>12</a:t>
            </a:fld>
            <a:endParaRPr lang="en-US" dirty="0"/>
          </a:p>
        </p:txBody>
      </p:sp>
    </p:spTree>
    <p:extLst>
      <p:ext uri="{BB962C8B-B14F-4D97-AF65-F5344CB8AC3E}">
        <p14:creationId xmlns:p14="http://schemas.microsoft.com/office/powerpoint/2010/main" val="101085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dirty="0" smtClean="0">
              <a:ea typeface="ヒラギノ角ゴ Pro W3"/>
              <a:cs typeface="ヒラギノ角ゴ Pro W3"/>
            </a:endParaRPr>
          </a:p>
        </p:txBody>
      </p:sp>
      <p:sp>
        <p:nvSpPr>
          <p:cNvPr id="2970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a:cs typeface="ヒラギノ角ゴ Pro W3"/>
              </a:defRPr>
            </a:lvl1pPr>
            <a:lvl2pPr marL="742950" indent="-285750">
              <a:defRPr>
                <a:solidFill>
                  <a:schemeClr val="tx1"/>
                </a:solidFill>
                <a:latin typeface="Arial" panose="020B0604020202020204" pitchFamily="34" charset="0"/>
                <a:ea typeface="ヒラギノ角ゴ Pro W3"/>
                <a:cs typeface="ヒラギノ角ゴ Pro W3"/>
              </a:defRPr>
            </a:lvl2pPr>
            <a:lvl3pPr marL="1143000" indent="-228600">
              <a:defRPr>
                <a:solidFill>
                  <a:schemeClr val="tx1"/>
                </a:solidFill>
                <a:latin typeface="Arial" panose="020B0604020202020204" pitchFamily="34" charset="0"/>
                <a:ea typeface="ヒラギノ角ゴ Pro W3"/>
                <a:cs typeface="ヒラギノ角ゴ Pro W3"/>
              </a:defRPr>
            </a:lvl3pPr>
            <a:lvl4pPr marL="1600200" indent="-228600">
              <a:defRPr>
                <a:solidFill>
                  <a:schemeClr val="tx1"/>
                </a:solidFill>
                <a:latin typeface="Arial" panose="020B0604020202020204" pitchFamily="34" charset="0"/>
                <a:ea typeface="ヒラギノ角ゴ Pro W3"/>
                <a:cs typeface="ヒラギノ角ゴ Pro W3"/>
              </a:defRPr>
            </a:lvl4pPr>
            <a:lvl5pPr marL="2057400" indent="-22860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fld id="{1DE5B891-48C2-4BA5-B232-364F06FC7868}" type="slidenum">
              <a:rPr lang="en-US" smtClean="0">
                <a:latin typeface="Calibri" panose="020F0502020204030204" pitchFamily="34" charset="0"/>
              </a:rPr>
              <a:pPr/>
              <a:t>13</a:t>
            </a:fld>
            <a:endParaRPr lang="en-US" dirty="0" smtClean="0">
              <a:latin typeface="Calibri" panose="020F0502020204030204" pitchFamily="34" charset="0"/>
            </a:endParaRPr>
          </a:p>
        </p:txBody>
      </p:sp>
    </p:spTree>
    <p:extLst>
      <p:ext uri="{BB962C8B-B14F-4D97-AF65-F5344CB8AC3E}">
        <p14:creationId xmlns:p14="http://schemas.microsoft.com/office/powerpoint/2010/main" val="100645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dirty="0" smtClean="0">
              <a:ea typeface="ヒラギノ角ゴ Pro W3"/>
              <a:cs typeface="ヒラギノ角ゴ Pro W3"/>
            </a:endParaRPr>
          </a:p>
        </p:txBody>
      </p:sp>
      <p:sp>
        <p:nvSpPr>
          <p:cNvPr id="2970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a:cs typeface="ヒラギノ角ゴ Pro W3"/>
              </a:defRPr>
            </a:lvl1pPr>
            <a:lvl2pPr marL="742950" indent="-285750">
              <a:defRPr>
                <a:solidFill>
                  <a:schemeClr val="tx1"/>
                </a:solidFill>
                <a:latin typeface="Arial" panose="020B0604020202020204" pitchFamily="34" charset="0"/>
                <a:ea typeface="ヒラギノ角ゴ Pro W3"/>
                <a:cs typeface="ヒラギノ角ゴ Pro W3"/>
              </a:defRPr>
            </a:lvl2pPr>
            <a:lvl3pPr marL="1143000" indent="-228600">
              <a:defRPr>
                <a:solidFill>
                  <a:schemeClr val="tx1"/>
                </a:solidFill>
                <a:latin typeface="Arial" panose="020B0604020202020204" pitchFamily="34" charset="0"/>
                <a:ea typeface="ヒラギノ角ゴ Pro W3"/>
                <a:cs typeface="ヒラギノ角ゴ Pro W3"/>
              </a:defRPr>
            </a:lvl3pPr>
            <a:lvl4pPr marL="1600200" indent="-228600">
              <a:defRPr>
                <a:solidFill>
                  <a:schemeClr val="tx1"/>
                </a:solidFill>
                <a:latin typeface="Arial" panose="020B0604020202020204" pitchFamily="34" charset="0"/>
                <a:ea typeface="ヒラギノ角ゴ Pro W3"/>
                <a:cs typeface="ヒラギノ角ゴ Pro W3"/>
              </a:defRPr>
            </a:lvl4pPr>
            <a:lvl5pPr marL="2057400" indent="-22860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fld id="{1DE5B891-48C2-4BA5-B232-364F06FC7868}" type="slidenum">
              <a:rPr lang="en-US" smtClean="0">
                <a:latin typeface="Calibri" panose="020F0502020204030204" pitchFamily="34" charset="0"/>
              </a:rPr>
              <a:pPr/>
              <a:t>14</a:t>
            </a:fld>
            <a:endParaRPr lang="en-US" dirty="0" smtClean="0">
              <a:latin typeface="Calibri" panose="020F0502020204030204" pitchFamily="34" charset="0"/>
            </a:endParaRPr>
          </a:p>
        </p:txBody>
      </p:sp>
    </p:spTree>
    <p:extLst>
      <p:ext uri="{BB962C8B-B14F-4D97-AF65-F5344CB8AC3E}">
        <p14:creationId xmlns:p14="http://schemas.microsoft.com/office/powerpoint/2010/main" val="1786636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smtClean="0"/>
              <a:t>Explicación</a:t>
            </a:r>
            <a:endParaRPr lang="es-CL" dirty="0"/>
          </a:p>
        </p:txBody>
      </p:sp>
      <p:sp>
        <p:nvSpPr>
          <p:cNvPr id="4" name="Marcador de número de diapositiva 3"/>
          <p:cNvSpPr>
            <a:spLocks noGrp="1"/>
          </p:cNvSpPr>
          <p:nvPr>
            <p:ph type="sldNum" sz="quarter" idx="10"/>
          </p:nvPr>
        </p:nvSpPr>
        <p:spPr/>
        <p:txBody>
          <a:bodyPr/>
          <a:lstStyle/>
          <a:p>
            <a:pPr>
              <a:defRPr/>
            </a:pPr>
            <a:fld id="{39A24915-8879-43BD-9E74-C143927EB8D4}" type="slidenum">
              <a:rPr lang="en-US" smtClean="0"/>
              <a:pPr>
                <a:defRPr/>
              </a:pPr>
              <a:t>15</a:t>
            </a:fld>
            <a:endParaRPr lang="en-US" dirty="0"/>
          </a:p>
        </p:txBody>
      </p:sp>
    </p:spTree>
    <p:extLst>
      <p:ext uri="{BB962C8B-B14F-4D97-AF65-F5344CB8AC3E}">
        <p14:creationId xmlns:p14="http://schemas.microsoft.com/office/powerpoint/2010/main" val="3727065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smtClean="0"/>
              <a:t>Explicar</a:t>
            </a:r>
            <a:endParaRPr lang="es-CL" dirty="0"/>
          </a:p>
        </p:txBody>
      </p:sp>
      <p:sp>
        <p:nvSpPr>
          <p:cNvPr id="4" name="Marcador de número de diapositiva 3"/>
          <p:cNvSpPr>
            <a:spLocks noGrp="1"/>
          </p:cNvSpPr>
          <p:nvPr>
            <p:ph type="sldNum" sz="quarter" idx="10"/>
          </p:nvPr>
        </p:nvSpPr>
        <p:spPr/>
        <p:txBody>
          <a:bodyPr/>
          <a:lstStyle/>
          <a:p>
            <a:pPr>
              <a:defRPr/>
            </a:pPr>
            <a:fld id="{39A24915-8879-43BD-9E74-C143927EB8D4}" type="slidenum">
              <a:rPr lang="en-US" smtClean="0"/>
              <a:pPr>
                <a:defRPr/>
              </a:pPr>
              <a:t>16</a:t>
            </a:fld>
            <a:endParaRPr lang="en-US" dirty="0"/>
          </a:p>
        </p:txBody>
      </p:sp>
    </p:spTree>
    <p:extLst>
      <p:ext uri="{BB962C8B-B14F-4D97-AF65-F5344CB8AC3E}">
        <p14:creationId xmlns:p14="http://schemas.microsoft.com/office/powerpoint/2010/main" val="3301410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2800" b="1">
                <a:latin typeface="Verdana" pitchFamily="34" charset="0"/>
                <a:ea typeface="Verdana" pitchFamily="34" charset="0"/>
                <a:cs typeface="Verdana" pitchFamily="34" charset="0"/>
              </a:defRPr>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tint val="75000"/>
                  </a:schemeClr>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Footer Placeholder 4"/>
          <p:cNvSpPr>
            <a:spLocks noGrp="1"/>
          </p:cNvSpPr>
          <p:nvPr>
            <p:ph type="ftr" sz="quarter" idx="10"/>
          </p:nvPr>
        </p:nvSpPr>
        <p:spPr>
          <a:xfrm>
            <a:off x="6026150" y="6237288"/>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Verdana" pitchFamily="34" charset="0"/>
                <a:ea typeface="Verdana" pitchFamily="34" charset="0"/>
                <a:cs typeface="Verdana" pitchFamily="34" charset="0"/>
              </a:defRPr>
            </a:lvl1pPr>
          </a:lstStyle>
          <a:p>
            <a:pPr>
              <a:defRPr/>
            </a:pPr>
            <a:r>
              <a:rPr lang="es-ES" dirty="0"/>
              <a:t>Gobierno de Chile | Superintendencia de Salud</a:t>
            </a:r>
          </a:p>
        </p:txBody>
      </p:sp>
    </p:spTree>
    <p:extLst>
      <p:ext uri="{BB962C8B-B14F-4D97-AF65-F5344CB8AC3E}">
        <p14:creationId xmlns:p14="http://schemas.microsoft.com/office/powerpoint/2010/main" val="353030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s-ES" dirty="0"/>
              <a:t>Gobierno de Chile | Superintendencia de Salud</a:t>
            </a:r>
          </a:p>
        </p:txBody>
      </p:sp>
      <p:sp>
        <p:nvSpPr>
          <p:cNvPr id="6" name="Slide Number Placeholder 6"/>
          <p:cNvSpPr>
            <a:spLocks noGrp="1"/>
          </p:cNvSpPr>
          <p:nvPr>
            <p:ph type="sldNum" sz="quarter" idx="11"/>
          </p:nvPr>
        </p:nvSpPr>
        <p:spPr/>
        <p:txBody>
          <a:bodyPr/>
          <a:lstStyle>
            <a:lvl1pPr>
              <a:defRPr/>
            </a:lvl1pPr>
          </a:lstStyle>
          <a:p>
            <a:pPr>
              <a:defRPr/>
            </a:pPr>
            <a:fld id="{0C33FA2A-F814-4421-8496-863BC09906C6}" type="slidenum">
              <a:rPr lang="en-US"/>
              <a:pPr>
                <a:defRPr/>
              </a:pPr>
              <a:t>‹Nº›</a:t>
            </a:fld>
            <a:endParaRPr lang="en-US" dirty="0"/>
          </a:p>
        </p:txBody>
      </p:sp>
    </p:spTree>
    <p:extLst>
      <p:ext uri="{BB962C8B-B14F-4D97-AF65-F5344CB8AC3E}">
        <p14:creationId xmlns:p14="http://schemas.microsoft.com/office/powerpoint/2010/main" val="256311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s-ES" dirty="0"/>
              <a:t>Gobierno de Chile | Superintendencia de Salud</a:t>
            </a:r>
          </a:p>
        </p:txBody>
      </p:sp>
      <p:sp>
        <p:nvSpPr>
          <p:cNvPr id="5" name="Slide Number Placeholder 5"/>
          <p:cNvSpPr>
            <a:spLocks noGrp="1"/>
          </p:cNvSpPr>
          <p:nvPr>
            <p:ph type="sldNum" sz="quarter" idx="11"/>
          </p:nvPr>
        </p:nvSpPr>
        <p:spPr/>
        <p:txBody>
          <a:bodyPr/>
          <a:lstStyle>
            <a:lvl1pPr>
              <a:defRPr/>
            </a:lvl1pPr>
          </a:lstStyle>
          <a:p>
            <a:pPr>
              <a:defRPr/>
            </a:pPr>
            <a:fld id="{2CAB64F4-2F0D-4540-B13B-0854C16CDF6C}" type="slidenum">
              <a:rPr lang="en-US"/>
              <a:pPr>
                <a:defRPr/>
              </a:pPr>
              <a:t>‹Nº›</a:t>
            </a:fld>
            <a:endParaRPr lang="en-US" dirty="0"/>
          </a:p>
        </p:txBody>
      </p:sp>
    </p:spTree>
    <p:extLst>
      <p:ext uri="{BB962C8B-B14F-4D97-AF65-F5344CB8AC3E}">
        <p14:creationId xmlns:p14="http://schemas.microsoft.com/office/powerpoint/2010/main" val="2606155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s-ES" dirty="0"/>
              <a:t>Gobierno de Chile | Superintendencia de Salud</a:t>
            </a:r>
          </a:p>
        </p:txBody>
      </p:sp>
      <p:sp>
        <p:nvSpPr>
          <p:cNvPr id="5" name="Slide Number Placeholder 5"/>
          <p:cNvSpPr>
            <a:spLocks noGrp="1"/>
          </p:cNvSpPr>
          <p:nvPr>
            <p:ph type="sldNum" sz="quarter" idx="11"/>
          </p:nvPr>
        </p:nvSpPr>
        <p:spPr/>
        <p:txBody>
          <a:bodyPr/>
          <a:lstStyle>
            <a:lvl1pPr>
              <a:defRPr/>
            </a:lvl1pPr>
          </a:lstStyle>
          <a:p>
            <a:pPr>
              <a:defRPr/>
            </a:pPr>
            <a:fld id="{A8D9CF68-F4E0-4E79-86A7-86019B3A55AA}" type="slidenum">
              <a:rPr lang="en-US"/>
              <a:pPr>
                <a:defRPr/>
              </a:pPr>
              <a:t>‹Nº›</a:t>
            </a:fld>
            <a:endParaRPr lang="en-US" dirty="0"/>
          </a:p>
        </p:txBody>
      </p:sp>
    </p:spTree>
    <p:extLst>
      <p:ext uri="{BB962C8B-B14F-4D97-AF65-F5344CB8AC3E}">
        <p14:creationId xmlns:p14="http://schemas.microsoft.com/office/powerpoint/2010/main" val="2092485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48880"/>
            <a:ext cx="5724128" cy="1470025"/>
          </a:xfrm>
          <a:prstGeom prst="rect">
            <a:avLst/>
          </a:prstGeom>
        </p:spPr>
        <p:txBody>
          <a:bodyPr/>
          <a:lstStyle>
            <a:lvl1pPr algn="ct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4276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ea typeface="ヒラギノ角ゴ Pro W3" charset="-128"/>
                <a:cs typeface="+mn-cs"/>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s-ES" dirty="0"/>
              <a:t>Gobierno de Chile | Superintendencia de Salud</a:t>
            </a:r>
          </a:p>
        </p:txBody>
      </p:sp>
      <p:sp>
        <p:nvSpPr>
          <p:cNvPr id="6" name="Slide Number Placeholder 5"/>
          <p:cNvSpPr>
            <a:spLocks noGrp="1"/>
          </p:cNvSpPr>
          <p:nvPr>
            <p:ph type="sldNum" sz="quarter" idx="12"/>
          </p:nvPr>
        </p:nvSpPr>
        <p:spPr/>
        <p:txBody>
          <a:bodyPr/>
          <a:lstStyle>
            <a:lvl1pPr>
              <a:defRPr/>
            </a:lvl1pPr>
          </a:lstStyle>
          <a:p>
            <a:pPr>
              <a:defRPr/>
            </a:pPr>
            <a:fld id="{C3B13DB0-4D58-4C7E-A232-5DD8DF8AFEAB}" type="slidenum">
              <a:rPr lang="en-US"/>
              <a:pPr>
                <a:defRPr/>
              </a:pPr>
              <a:t>‹Nº›</a:t>
            </a:fld>
            <a:endParaRPr lang="en-US" dirty="0"/>
          </a:p>
        </p:txBody>
      </p:sp>
    </p:spTree>
    <p:extLst>
      <p:ext uri="{BB962C8B-B14F-4D97-AF65-F5344CB8AC3E}">
        <p14:creationId xmlns:p14="http://schemas.microsoft.com/office/powerpoint/2010/main" val="105682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 dirty="0"/>
              <a:t>Gobierno de Chile | Superintendencia de Salud</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5C27C597-BCEB-45D6-A9E1-0F5D309DA8FD}" type="slidenum">
              <a:rPr lang="en-US"/>
              <a:pPr>
                <a:defRPr/>
              </a:pPr>
              <a:t>‹Nº›</a:t>
            </a:fld>
            <a:endParaRPr lang="en-US" dirty="0"/>
          </a:p>
        </p:txBody>
      </p:sp>
    </p:spTree>
    <p:extLst>
      <p:ext uri="{BB962C8B-B14F-4D97-AF65-F5344CB8AC3E}">
        <p14:creationId xmlns:p14="http://schemas.microsoft.com/office/powerpoint/2010/main" val="193942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ea typeface="ヒラギノ角ゴ Pro W3" charset="-128"/>
                <a:cs typeface="+mn-cs"/>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s-ES" dirty="0"/>
              <a:t>Gobierno de Chile | Superintendencia de Salud</a:t>
            </a:r>
          </a:p>
        </p:txBody>
      </p:sp>
      <p:sp>
        <p:nvSpPr>
          <p:cNvPr id="6" name="Slide Number Placeholder 5"/>
          <p:cNvSpPr>
            <a:spLocks noGrp="1"/>
          </p:cNvSpPr>
          <p:nvPr>
            <p:ph type="sldNum" sz="quarter" idx="12"/>
          </p:nvPr>
        </p:nvSpPr>
        <p:spPr/>
        <p:txBody>
          <a:bodyPr/>
          <a:lstStyle>
            <a:lvl1pPr>
              <a:defRPr/>
            </a:lvl1pPr>
          </a:lstStyle>
          <a:p>
            <a:pPr>
              <a:defRPr/>
            </a:pPr>
            <a:fld id="{5F2BE41D-B17E-411B-A266-7F0CE21BDC92}" type="slidenum">
              <a:rPr lang="en-US"/>
              <a:pPr>
                <a:defRPr/>
              </a:pPr>
              <a:t>‹Nº›</a:t>
            </a:fld>
            <a:endParaRPr lang="en-US" dirty="0"/>
          </a:p>
        </p:txBody>
      </p:sp>
    </p:spTree>
    <p:extLst>
      <p:ext uri="{BB962C8B-B14F-4D97-AF65-F5344CB8AC3E}">
        <p14:creationId xmlns:p14="http://schemas.microsoft.com/office/powerpoint/2010/main" val="25071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ea typeface="ヒラギノ角ゴ Pro W3" charset="-128"/>
                <a:cs typeface="+mn-cs"/>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r>
              <a:rPr lang="es-ES" dirty="0"/>
              <a:t>Gobierno de Chile | Superintendencia de Salud</a:t>
            </a:r>
          </a:p>
        </p:txBody>
      </p:sp>
      <p:sp>
        <p:nvSpPr>
          <p:cNvPr id="7" name="Slide Number Placeholder 6"/>
          <p:cNvSpPr>
            <a:spLocks noGrp="1"/>
          </p:cNvSpPr>
          <p:nvPr>
            <p:ph type="sldNum" sz="quarter" idx="12"/>
          </p:nvPr>
        </p:nvSpPr>
        <p:spPr/>
        <p:txBody>
          <a:bodyPr/>
          <a:lstStyle>
            <a:lvl1pPr>
              <a:defRPr/>
            </a:lvl1pPr>
          </a:lstStyle>
          <a:p>
            <a:pPr>
              <a:defRPr/>
            </a:pPr>
            <a:fld id="{7CB401A4-10E9-479A-A38B-EC1C5DAF9896}" type="slidenum">
              <a:rPr lang="en-US"/>
              <a:pPr>
                <a:defRPr/>
              </a:pPr>
              <a:t>‹Nº›</a:t>
            </a:fld>
            <a:endParaRPr lang="en-US" dirty="0"/>
          </a:p>
        </p:txBody>
      </p:sp>
    </p:spTree>
    <p:extLst>
      <p:ext uri="{BB962C8B-B14F-4D97-AF65-F5344CB8AC3E}">
        <p14:creationId xmlns:p14="http://schemas.microsoft.com/office/powerpoint/2010/main" val="7546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ea typeface="ヒラギノ角ゴ Pro W3" charset="-128"/>
                <a:cs typeface="+mn-cs"/>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r>
              <a:rPr lang="es-ES" dirty="0"/>
              <a:t>Gobierno de Chile | Superintendencia de Salud</a:t>
            </a:r>
          </a:p>
        </p:txBody>
      </p:sp>
      <p:sp>
        <p:nvSpPr>
          <p:cNvPr id="9" name="Slide Number Placeholder 8"/>
          <p:cNvSpPr>
            <a:spLocks noGrp="1"/>
          </p:cNvSpPr>
          <p:nvPr>
            <p:ph type="sldNum" sz="quarter" idx="12"/>
          </p:nvPr>
        </p:nvSpPr>
        <p:spPr/>
        <p:txBody>
          <a:bodyPr/>
          <a:lstStyle>
            <a:lvl1pPr>
              <a:defRPr/>
            </a:lvl1pPr>
          </a:lstStyle>
          <a:p>
            <a:pPr>
              <a:defRPr/>
            </a:pPr>
            <a:fld id="{358EF937-2135-4830-B274-91B303343F7A}" type="slidenum">
              <a:rPr lang="en-US"/>
              <a:pPr>
                <a:defRPr/>
              </a:pPr>
              <a:t>‹Nº›</a:t>
            </a:fld>
            <a:endParaRPr lang="en-US" dirty="0"/>
          </a:p>
        </p:txBody>
      </p:sp>
    </p:spTree>
    <p:extLst>
      <p:ext uri="{BB962C8B-B14F-4D97-AF65-F5344CB8AC3E}">
        <p14:creationId xmlns:p14="http://schemas.microsoft.com/office/powerpoint/2010/main" val="194037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r>
              <a:rPr lang="es-ES" dirty="0"/>
              <a:t>Gobierno de Chile | Superintendencia de Salud</a:t>
            </a:r>
          </a:p>
        </p:txBody>
      </p:sp>
      <p:sp>
        <p:nvSpPr>
          <p:cNvPr id="4" name="Slide Number Placeholder 4"/>
          <p:cNvSpPr>
            <a:spLocks noGrp="1"/>
          </p:cNvSpPr>
          <p:nvPr>
            <p:ph type="sldNum" sz="quarter" idx="11"/>
          </p:nvPr>
        </p:nvSpPr>
        <p:spPr/>
        <p:txBody>
          <a:bodyPr/>
          <a:lstStyle>
            <a:lvl1pPr>
              <a:defRPr/>
            </a:lvl1pPr>
          </a:lstStyle>
          <a:p>
            <a:pPr>
              <a:defRPr/>
            </a:pPr>
            <a:fld id="{B47408B6-7069-4E78-817D-3BE8B88FEB1F}" type="slidenum">
              <a:rPr lang="en-US"/>
              <a:pPr>
                <a:defRPr/>
              </a:pPr>
              <a:t>‹Nº›</a:t>
            </a:fld>
            <a:endParaRPr lang="en-US" dirty="0"/>
          </a:p>
        </p:txBody>
      </p:sp>
    </p:spTree>
    <p:extLst>
      <p:ext uri="{BB962C8B-B14F-4D97-AF65-F5344CB8AC3E}">
        <p14:creationId xmlns:p14="http://schemas.microsoft.com/office/powerpoint/2010/main" val="5647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s-ES" dirty="0"/>
              <a:t>Gobierno de Chile | Superintendencia de Salud</a:t>
            </a:r>
          </a:p>
        </p:txBody>
      </p:sp>
      <p:sp>
        <p:nvSpPr>
          <p:cNvPr id="3" name="Slide Number Placeholder 3"/>
          <p:cNvSpPr>
            <a:spLocks noGrp="1"/>
          </p:cNvSpPr>
          <p:nvPr>
            <p:ph type="sldNum" sz="quarter" idx="11"/>
          </p:nvPr>
        </p:nvSpPr>
        <p:spPr/>
        <p:txBody>
          <a:bodyPr/>
          <a:lstStyle>
            <a:lvl1pPr>
              <a:defRPr/>
            </a:lvl1pPr>
          </a:lstStyle>
          <a:p>
            <a:pPr>
              <a:defRPr/>
            </a:pPr>
            <a:fld id="{CF6F98C5-1BCB-43DA-A967-290ED253613F}" type="slidenum">
              <a:rPr lang="en-US"/>
              <a:pPr>
                <a:defRPr/>
              </a:pPr>
              <a:t>‹Nº›</a:t>
            </a:fld>
            <a:endParaRPr lang="en-US" dirty="0"/>
          </a:p>
        </p:txBody>
      </p:sp>
    </p:spTree>
    <p:extLst>
      <p:ext uri="{BB962C8B-B14F-4D97-AF65-F5344CB8AC3E}">
        <p14:creationId xmlns:p14="http://schemas.microsoft.com/office/powerpoint/2010/main" val="375007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s-ES" dirty="0"/>
              <a:t>Gobierno de Chile | Superintendencia de Salud</a:t>
            </a:r>
          </a:p>
        </p:txBody>
      </p:sp>
      <p:sp>
        <p:nvSpPr>
          <p:cNvPr id="6" name="Slide Number Placeholder 6"/>
          <p:cNvSpPr>
            <a:spLocks noGrp="1"/>
          </p:cNvSpPr>
          <p:nvPr>
            <p:ph type="sldNum" sz="quarter" idx="11"/>
          </p:nvPr>
        </p:nvSpPr>
        <p:spPr/>
        <p:txBody>
          <a:bodyPr/>
          <a:lstStyle>
            <a:lvl1pPr>
              <a:defRPr/>
            </a:lvl1pPr>
          </a:lstStyle>
          <a:p>
            <a:pPr>
              <a:defRPr/>
            </a:pPr>
            <a:fld id="{5575217E-90DA-4C70-ACDE-CEADB3C58457}" type="slidenum">
              <a:rPr lang="en-US"/>
              <a:pPr>
                <a:defRPr/>
              </a:pPr>
              <a:t>‹Nº›</a:t>
            </a:fld>
            <a:endParaRPr lang="en-US" dirty="0"/>
          </a:p>
        </p:txBody>
      </p:sp>
    </p:spTree>
    <p:extLst>
      <p:ext uri="{BB962C8B-B14F-4D97-AF65-F5344CB8AC3E}">
        <p14:creationId xmlns:p14="http://schemas.microsoft.com/office/powerpoint/2010/main" val="3479210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w="9525">
            <a:noFill/>
            <a:miter lim="800000"/>
            <a:headEnd/>
            <a:tailEnd/>
          </a:ln>
          <a:effectLst>
            <a:outerShdw blurRad="317500" dist="38100" dir="13500000" sx="88000" sy="88000" algn="br" rotWithShape="0">
              <a:schemeClr val="bg1">
                <a:alpha val="40000"/>
              </a:schemeClr>
            </a:outerShdw>
          </a:effectLst>
        </p:spPr>
        <p:txBody>
          <a:bodyPr anchor="ctr"/>
          <a:lstStyle/>
          <a:p>
            <a:pPr eaLnBrk="1" hangingPunct="1">
              <a:defRPr/>
            </a:pPr>
            <a:endParaRPr lang="es-ES" dirty="0">
              <a:solidFill>
                <a:srgbClr val="FFFFFF"/>
              </a:solidFill>
              <a:latin typeface="Calibri" charset="0"/>
              <a:ea typeface="ヒラギノ角ゴ Pro W3" charset="0"/>
              <a:cs typeface="ヒラギノ角ゴ Pro W3" charset="0"/>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w="9525">
            <a:noFill/>
            <a:miter lim="800000"/>
            <a:headEnd/>
            <a:tailEnd/>
          </a:ln>
          <a:effectLst>
            <a:outerShdw blurRad="317500" dist="38100" dir="13500000" sx="98000" sy="98000" rotWithShape="0">
              <a:schemeClr val="bg1">
                <a:alpha val="40000"/>
              </a:schemeClr>
            </a:outerShdw>
          </a:effectLst>
        </p:spPr>
        <p:txBody>
          <a:bodyPr anchor="ctr"/>
          <a:lstStyle/>
          <a:p>
            <a:pPr eaLnBrk="1" hangingPunct="1">
              <a:defRPr/>
            </a:pPr>
            <a:endParaRPr lang="es-ES" dirty="0">
              <a:solidFill>
                <a:srgbClr val="FFFFFF"/>
              </a:solidFill>
              <a:latin typeface="Calibri" charset="0"/>
              <a:ea typeface="ヒラギノ角ゴ Pro W3" charset="0"/>
              <a:cs typeface="ヒラギノ角ゴ Pro W3" charset="0"/>
            </a:endParaRPr>
          </a:p>
        </p:txBody>
      </p:sp>
      <p:pic>
        <p:nvPicPr>
          <p:cNvPr id="1028"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w="9525">
            <a:noFill/>
            <a:miter lim="800000"/>
            <a:headEnd/>
            <a:tailEnd/>
          </a:ln>
          <a:effectLst>
            <a:outerShdw blurRad="317500" dist="38100" dir="13500000" sx="88000" sy="88000" algn="tr" rotWithShape="0">
              <a:prstClr val="black">
                <a:alpha val="40000"/>
              </a:prstClr>
            </a:outerShdw>
          </a:effectLst>
        </p:spPr>
        <p:txBody>
          <a:bodyPr anchor="ctr"/>
          <a:lstStyle/>
          <a:p>
            <a:pPr eaLnBrk="1" hangingPunct="1">
              <a:defRPr/>
            </a:pPr>
            <a:endParaRPr lang="es-ES" dirty="0">
              <a:solidFill>
                <a:srgbClr val="FFFFFF"/>
              </a:solidFill>
              <a:latin typeface="Calibri" charset="0"/>
              <a:ea typeface="ヒラギノ角ゴ Pro W3" charset="0"/>
              <a:cs typeface="ヒラギノ角ゴ Pro W3" charset="0"/>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w="9525">
            <a:noFill/>
            <a:miter lim="800000"/>
            <a:headEnd/>
            <a:tailEnd/>
          </a:ln>
          <a:effectLst>
            <a:outerShdw blurRad="317500" dist="38100" dir="13500000" sx="98000" sy="98000" rotWithShape="0">
              <a:schemeClr val="bg1">
                <a:alpha val="40000"/>
              </a:schemeClr>
            </a:outerShdw>
          </a:effectLst>
        </p:spPr>
        <p:txBody>
          <a:bodyPr anchor="ctr"/>
          <a:lstStyle/>
          <a:p>
            <a:pPr eaLnBrk="1" hangingPunct="1">
              <a:defRPr/>
            </a:pPr>
            <a:endParaRPr lang="es-ES" dirty="0">
              <a:solidFill>
                <a:srgbClr val="FFFFFF"/>
              </a:solidFill>
              <a:latin typeface="Calibri" charset="0"/>
              <a:ea typeface="ヒラギノ角ゴ Pro W3" charset="0"/>
              <a:cs typeface="ヒラギノ角ゴ Pro W3" charset="0"/>
            </a:endParaRPr>
          </a:p>
        </p:txBody>
      </p:sp>
      <p:pic>
        <p:nvPicPr>
          <p:cNvPr id="1039" name="Picture 15"/>
          <p:cNvPicPr>
            <a:picLocks noChangeAspect="1" noChangeArrowheads="1"/>
          </p:cNvPicPr>
          <p:nvPr userDrawn="1"/>
        </p:nvPicPr>
        <p:blipFill>
          <a:blip r:embed="rId5"/>
          <a:srcRect/>
          <a:stretch>
            <a:fillRect/>
          </a:stretch>
        </p:blipFill>
        <p:spPr bwMode="auto">
          <a:xfrm>
            <a:off x="3038475" y="3314700"/>
            <a:ext cx="1533525" cy="3543300"/>
          </a:xfrm>
          <a:prstGeom prst="rect">
            <a:avLst/>
          </a:prstGeom>
          <a:noFill/>
          <a:ln w="9525">
            <a:noFill/>
            <a:miter lim="800000"/>
            <a:headEnd/>
            <a:tailEnd/>
          </a:ln>
          <a:effectLst>
            <a:outerShdw blurRad="317500" dist="38100" dir="13500000" sx="98000" sy="98000" algn="t" rotWithShape="0">
              <a:schemeClr val="bg1">
                <a:alpha val="40000"/>
              </a:schemeClr>
            </a:outerShdw>
          </a:effectLst>
        </p:spPr>
      </p:pic>
    </p:spTree>
  </p:cSld>
  <p:clrMap bg1="dk1" tx1="lt1" bg2="dk2" tx2="lt2" accent1="accent1" accent2="accent2" accent3="accent3" accent4="accent4" accent5="accent5" accent6="accent6" hlink="hlink" folHlink="folHlink"/>
  <p:sldLayoutIdLst>
    <p:sldLayoutId id="2147484834" r:id="rId1"/>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eaLnBrk="1" hangingPunct="1">
              <a:defRPr sz="900">
                <a:solidFill>
                  <a:srgbClr val="898989"/>
                </a:solidFill>
                <a:latin typeface="Verdana" charset="0"/>
                <a:ea typeface="ヒラギノ角ゴ Pro W3" charset="0"/>
                <a:cs typeface="Verdana" charset="0"/>
              </a:defRPr>
            </a:lvl1pPr>
          </a:lstStyle>
          <a:p>
            <a:pPr>
              <a:defRPr/>
            </a:pPr>
            <a:r>
              <a:rPr lang="es-ES" dirty="0"/>
              <a:t>Gobierno de Chile | Superintendencia de Salud</a:t>
            </a:r>
            <a:endParaRPr lang="es-ES_tradnl" dirty="0"/>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Verdana" panose="020B0604030504040204" pitchFamily="34" charset="0"/>
              </a:defRPr>
            </a:lvl1pPr>
          </a:lstStyle>
          <a:p>
            <a:pPr>
              <a:defRPr/>
            </a:pPr>
            <a:fld id="{E2AAE546-9E7A-4D65-AEF7-B0D070ACD07B}" type="slidenum">
              <a:rPr lang="en-US"/>
              <a:pPr>
                <a:defRPr/>
              </a:pPr>
              <a:t>‹Nº›</a:t>
            </a:fld>
            <a:endParaRPr lang="en-US" dirty="0"/>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defRPr/>
            </a:pPr>
            <a:endParaRPr lang="es-ES" dirty="0" smtClean="0">
              <a:solidFill>
                <a:srgbClr val="FFFFFF"/>
              </a:solidFill>
              <a:latin typeface="Calibri" panose="020F0502020204030204" pitchFamily="34" charset="0"/>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defRPr/>
            </a:pPr>
            <a:endParaRPr lang="es-ES" dirty="0" smtClean="0">
              <a:solidFill>
                <a:srgbClr val="FFFFFF"/>
              </a:solidFill>
              <a:latin typeface="Calibri" panose="020F0502020204030204" pitchFamily="34" charset="0"/>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defRPr/>
            </a:pPr>
            <a:endParaRPr lang="es-ES" dirty="0" smtClean="0">
              <a:solidFill>
                <a:srgbClr val="FFFFFF"/>
              </a:solidFill>
              <a:latin typeface="Calibri" panose="020F0502020204030204" pitchFamily="34" charset="0"/>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defRPr/>
            </a:pPr>
            <a:endParaRPr lang="es-ES" dirty="0" smtClean="0">
              <a:solidFill>
                <a:srgbClr val="FFFFFF"/>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4835" r:id="rId1"/>
    <p:sldLayoutId id="2147484836" r:id="rId2"/>
    <p:sldLayoutId id="2147484837" r:id="rId3"/>
    <p:sldLayoutId id="2147484838" r:id="rId4"/>
    <p:sldLayoutId id="2147484839" r:id="rId5"/>
    <p:sldLayoutId id="2147484840" r:id="rId6"/>
    <p:sldLayoutId id="2147484841" r:id="rId7"/>
    <p:sldLayoutId id="2147484842" r:id="rId8"/>
    <p:sldLayoutId id="2147484843" r:id="rId9"/>
    <p:sldLayoutId id="2147484844" r:id="rId10"/>
    <p:sldLayoutId id="2147484845" r:id="rId11"/>
  </p:sldLayoutIdLst>
  <p:timing>
    <p:tnLst>
      <p:par>
        <p:cTn id="1" dur="indefinite" restart="never" nodeType="tmRoot"/>
      </p:par>
    </p:tnLst>
  </p:timing>
  <p:hf hd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s-ES" dirty="0">
              <a:solidFill>
                <a:srgbClr val="FFFFFF"/>
              </a:solidFill>
              <a:ea typeface="ヒラギノ角ゴ Pro W3" charset="0"/>
              <a:cs typeface="ヒラギノ角ゴ Pro W3" charset="0"/>
            </a:endParaRPr>
          </a:p>
        </p:txBody>
      </p:sp>
      <p:sp>
        <p:nvSpPr>
          <p:cNvPr id="3075" name="Rectangle 13"/>
          <p:cNvSpPr>
            <a:spLocks noChangeArrowheads="1"/>
          </p:cNvSpPr>
          <p:nvPr userDrawn="1"/>
        </p:nvSpPr>
        <p:spPr bwMode="auto">
          <a:xfrm>
            <a:off x="7153275" y="0"/>
            <a:ext cx="1990725" cy="662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defRPr/>
            </a:pPr>
            <a:endParaRPr lang="es-ES" dirty="0" smtClean="0">
              <a:solidFill>
                <a:srgbClr val="FFFFFF"/>
              </a:solidFill>
              <a:latin typeface="Calibri" panose="020F0502020204030204" pitchFamily="34" charset="0"/>
            </a:endParaRPr>
          </a:p>
        </p:txBody>
      </p:sp>
      <p:sp>
        <p:nvSpPr>
          <p:cNvPr id="13" name="Rectangle 12"/>
          <p:cNvSpPr>
            <a:spLocks noChangeArrowheads="1"/>
          </p:cNvSpPr>
          <p:nvPr userDrawn="1"/>
        </p:nvSpPr>
        <p:spPr bwMode="auto">
          <a:xfrm>
            <a:off x="4763" y="0"/>
            <a:ext cx="5788025" cy="6629400"/>
          </a:xfrm>
          <a:prstGeom prst="rect">
            <a:avLst/>
          </a:prstGeom>
          <a:solidFill>
            <a:srgbClr val="006CB7"/>
          </a:solidFill>
          <a:ln w="9525">
            <a:noFill/>
            <a:miter lim="800000"/>
            <a:headEnd/>
            <a:tailEnd/>
          </a:ln>
          <a:effectLst>
            <a:outerShdw blurRad="444500" dist="38100" dir="2700000" sx="101000" sy="101000" algn="tl" rotWithShape="0">
              <a:schemeClr val="tx1">
                <a:alpha val="40000"/>
              </a:schemeClr>
            </a:outerShdw>
          </a:effectLst>
        </p:spPr>
        <p:txBody>
          <a:bodyPr anchor="ctr"/>
          <a:lstStyle/>
          <a:p>
            <a:pPr eaLnBrk="1" hangingPunct="1">
              <a:defRPr/>
            </a:pPr>
            <a:endParaRPr lang="es-ES" dirty="0">
              <a:solidFill>
                <a:srgbClr val="FFFFFF"/>
              </a:solidFill>
              <a:latin typeface="Calibri" charset="0"/>
              <a:ea typeface="ヒラギノ角ゴ Pro W3" charset="0"/>
              <a:cs typeface="ヒラギノ角ゴ Pro W3" charset="0"/>
            </a:endParaRPr>
          </a:p>
        </p:txBody>
      </p:sp>
      <p:grpSp>
        <p:nvGrpSpPr>
          <p:cNvPr id="3077" name="Group 11"/>
          <p:cNvGrpSpPr>
            <a:grpSpLocks/>
          </p:cNvGrpSpPr>
          <p:nvPr userDrawn="1"/>
        </p:nvGrpSpPr>
        <p:grpSpPr bwMode="auto">
          <a:xfrm>
            <a:off x="5795963"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s-ES" dirty="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s-ES" dirty="0">
                <a:solidFill>
                  <a:srgbClr val="FFFFFF"/>
                </a:solidFill>
                <a:ea typeface="ヒラギノ角ゴ Pro W3" charset="0"/>
                <a:cs typeface="ヒラギノ角ゴ Pro W3" charset="0"/>
              </a:endParaRPr>
            </a:p>
          </p:txBody>
        </p:sp>
        <p:pic>
          <p:nvPicPr>
            <p:cNvPr id="3083"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4" name="Picture 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5" name="Picture 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grpSp>
        <p:nvGrpSpPr>
          <p:cNvPr id="3078" name="19 Grupo"/>
          <p:cNvGrpSpPr>
            <a:grpSpLocks/>
          </p:cNvGrpSpPr>
          <p:nvPr userDrawn="1"/>
        </p:nvGrpSpPr>
        <p:grpSpPr bwMode="auto">
          <a:xfrm>
            <a:off x="7780338" y="2058988"/>
            <a:ext cx="1363662" cy="2089150"/>
            <a:chOff x="7780337" y="2058988"/>
            <a:chExt cx="1363663" cy="2089150"/>
          </a:xfrm>
        </p:grpSpPr>
        <p:pic>
          <p:nvPicPr>
            <p:cNvPr id="16" name="15 Imagen" descr="super.png"/>
            <p:cNvPicPr>
              <a:picLocks noChangeAspect="1"/>
            </p:cNvPicPr>
            <p:nvPr userDrawn="1"/>
          </p:nvPicPr>
          <p:blipFill>
            <a:blip r:embed="rId6"/>
            <a:srcRect t="9305"/>
            <a:stretch>
              <a:fillRect/>
            </a:stretch>
          </p:blipFill>
          <p:spPr bwMode="auto">
            <a:xfrm>
              <a:off x="7780337" y="2058988"/>
              <a:ext cx="1363663" cy="2089150"/>
            </a:xfrm>
            <a:prstGeom prst="rect">
              <a:avLst/>
            </a:prstGeom>
            <a:effectLst>
              <a:outerShdw blurRad="50800" dist="50800" dir="5400000" sx="1000" sy="1000" algn="ctr" rotWithShape="0">
                <a:srgbClr val="000000"/>
              </a:outerShdw>
            </a:effectLst>
          </p:spPr>
        </p:pic>
        <p:pic>
          <p:nvPicPr>
            <p:cNvPr id="3080" name="7 Imagen" descr="web con Punto gob.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920594" y="3863979"/>
              <a:ext cx="1116000" cy="20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833" r:id="rId1"/>
  </p:sldLayoutIdLst>
  <p:timing>
    <p:tnLst>
      <p:par>
        <p:cTn id="1" dur="indefinite" restart="never" nodeType="tmRoot"/>
      </p:par>
    </p:tnLst>
  </p:timing>
  <p:hf hd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bwMode="auto">
          <a:xfrm>
            <a:off x="457200"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 dirty="0" smtClean="0">
                <a:solidFill>
                  <a:srgbClr val="FFFFFF"/>
                </a:solidFill>
                <a:ea typeface="ヒラギノ角ゴ Pro W3"/>
                <a:cs typeface="ヒラギノ角ゴ Pro W3"/>
                <a:sym typeface="Verdana Bold"/>
              </a:rPr>
              <a:t>Variaciones de los Precios Base</a:t>
            </a:r>
            <a:br>
              <a:rPr lang="es-ES" dirty="0" smtClean="0">
                <a:solidFill>
                  <a:srgbClr val="FFFFFF"/>
                </a:solidFill>
                <a:ea typeface="ヒラギノ角ゴ Pro W3"/>
                <a:cs typeface="ヒラギノ角ゴ Pro W3"/>
                <a:sym typeface="Verdana Bold"/>
              </a:rPr>
            </a:br>
            <a:r>
              <a:rPr lang="es-ES" dirty="0" smtClean="0">
                <a:solidFill>
                  <a:srgbClr val="FFFFFF"/>
                </a:solidFill>
                <a:ea typeface="ヒラギノ角ゴ Pro W3"/>
                <a:cs typeface="ヒラギノ角ゴ Pro W3"/>
                <a:sym typeface="Verdana Bold"/>
              </a:rPr>
              <a:t>Planes Complementarios de Isapres</a:t>
            </a:r>
            <a:endParaRPr lang="es-ES_tradnl" dirty="0" smtClean="0">
              <a:solidFill>
                <a:srgbClr val="FFFFFF"/>
              </a:solidFill>
              <a:ea typeface="ヒラギノ角ゴ Pro W3"/>
              <a:cs typeface="ヒラギノ角ゴ Pro W3"/>
              <a:sym typeface="Verdana Bold"/>
            </a:endParaRPr>
          </a:p>
        </p:txBody>
      </p:sp>
      <p:sp>
        <p:nvSpPr>
          <p:cNvPr id="18435" name="Subtitle 2"/>
          <p:cNvSpPr>
            <a:spLocks noGrp="1"/>
          </p:cNvSpPr>
          <p:nvPr>
            <p:ph type="subTitle" idx="1"/>
          </p:nvPr>
        </p:nvSpPr>
        <p:spPr bwMode="auto">
          <a:xfrm>
            <a:off x="457200" y="2311400"/>
            <a:ext cx="7772400" cy="754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anose="020B0604020202020204" pitchFamily="34" charset="0"/>
              <a:buNone/>
            </a:pPr>
            <a:r>
              <a:rPr lang="es-ES" dirty="0" smtClean="0">
                <a:solidFill>
                  <a:srgbClr val="FFFFFF"/>
                </a:solidFill>
                <a:ea typeface="ヒラギノ角ゴ Pro W3"/>
                <a:cs typeface="ヒラギノ角ゴ Pro W3"/>
                <a:sym typeface="Verdana" panose="020B0604030504040204" pitchFamily="34" charset="0"/>
              </a:rPr>
              <a:t>Proceso de Adecuación de Contratos</a:t>
            </a:r>
            <a:br>
              <a:rPr lang="es-ES" dirty="0" smtClean="0">
                <a:solidFill>
                  <a:srgbClr val="FFFFFF"/>
                </a:solidFill>
                <a:ea typeface="ヒラギノ角ゴ Pro W3"/>
                <a:cs typeface="ヒラギノ角ゴ Pro W3"/>
                <a:sym typeface="Verdana" panose="020B0604030504040204" pitchFamily="34" charset="0"/>
              </a:rPr>
            </a:br>
            <a:r>
              <a:rPr lang="es-ES" dirty="0" smtClean="0">
                <a:solidFill>
                  <a:srgbClr val="FFFFFF"/>
                </a:solidFill>
                <a:ea typeface="ヒラギノ角ゴ Pro W3"/>
                <a:cs typeface="ヒラギノ角ゴ Pro W3"/>
                <a:sym typeface="Verdana" panose="020B0604030504040204" pitchFamily="34" charset="0"/>
              </a:rPr>
              <a:t>Julio 2016 – Junio 201</a:t>
            </a:r>
            <a:r>
              <a:rPr lang="es-MX" dirty="0" smtClean="0">
                <a:solidFill>
                  <a:srgbClr val="FFFFFF"/>
                </a:solidFill>
                <a:ea typeface="ヒラギノ角ゴ Pro W3"/>
                <a:cs typeface="ヒラギノ角ゴ Pro W3"/>
                <a:sym typeface="Verdana" panose="020B0604030504040204" pitchFamily="34" charset="0"/>
              </a:rPr>
              <a:t>7</a:t>
            </a:r>
            <a:endParaRPr lang="en-US" dirty="0" smtClean="0">
              <a:solidFill>
                <a:srgbClr val="FFFFFF"/>
              </a:solidFill>
              <a:ea typeface="ヒラギノ角ゴ Pro W3"/>
              <a:cs typeface="ヒラギノ角ゴ Pro W3"/>
            </a:endParaRPr>
          </a:p>
          <a:p>
            <a:pPr fontAlgn="base">
              <a:spcAft>
                <a:spcPct val="0"/>
              </a:spcAft>
              <a:buFont typeface="Arial" panose="020B0604020202020204" pitchFamily="34" charset="0"/>
              <a:buNone/>
            </a:pPr>
            <a:endParaRPr lang="en-US" dirty="0" smtClean="0">
              <a:solidFill>
                <a:srgbClr val="FFFFFF"/>
              </a:solidFill>
              <a:ea typeface="ヒラギノ角ゴ Pro W3"/>
              <a:cs typeface="ヒラギノ角ゴ Pro W3"/>
            </a:endParaRPr>
          </a:p>
        </p:txBody>
      </p:sp>
      <p:sp>
        <p:nvSpPr>
          <p:cNvPr id="18436" name="1 CuadroTexto"/>
          <p:cNvSpPr txBox="1">
            <a:spLocks noChangeArrowheads="1"/>
          </p:cNvSpPr>
          <p:nvPr/>
        </p:nvSpPr>
        <p:spPr bwMode="auto">
          <a:xfrm>
            <a:off x="5292725" y="6021388"/>
            <a:ext cx="32400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ヒラギノ角ゴ Pro W3"/>
                <a:cs typeface="ヒラギノ角ゴ Pro W3"/>
              </a:defRPr>
            </a:lvl1pPr>
            <a:lvl2pPr marL="742950" indent="-285750">
              <a:defRPr>
                <a:solidFill>
                  <a:schemeClr val="tx1"/>
                </a:solidFill>
                <a:latin typeface="Arial" panose="020B0604020202020204" pitchFamily="34" charset="0"/>
                <a:ea typeface="ヒラギノ角ゴ Pro W3"/>
                <a:cs typeface="ヒラギノ角ゴ Pro W3"/>
              </a:defRPr>
            </a:lvl2pPr>
            <a:lvl3pPr marL="1143000" indent="-228600">
              <a:defRPr>
                <a:solidFill>
                  <a:schemeClr val="tx1"/>
                </a:solidFill>
                <a:latin typeface="Arial" panose="020B0604020202020204" pitchFamily="34" charset="0"/>
                <a:ea typeface="ヒラギノ角ゴ Pro W3"/>
                <a:cs typeface="ヒラギノ角ゴ Pro W3"/>
              </a:defRPr>
            </a:lvl3pPr>
            <a:lvl4pPr marL="1600200" indent="-228600">
              <a:defRPr>
                <a:solidFill>
                  <a:schemeClr val="tx1"/>
                </a:solidFill>
                <a:latin typeface="Arial" panose="020B0604020202020204" pitchFamily="34" charset="0"/>
                <a:ea typeface="ヒラギノ角ゴ Pro W3"/>
                <a:cs typeface="ヒラギノ角ゴ Pro W3"/>
              </a:defRPr>
            </a:lvl4pPr>
            <a:lvl5pPr marL="2057400" indent="-22860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algn="ctr" eaLnBrk="1" hangingPunct="1"/>
            <a:r>
              <a:rPr lang="es-MX" b="1" dirty="0">
                <a:latin typeface="Verdana" panose="020B0604030504040204" pitchFamily="34" charset="0"/>
              </a:rPr>
              <a:t>31 de Marzo de </a:t>
            </a:r>
            <a:r>
              <a:rPr lang="es-MX" b="1" dirty="0" smtClean="0">
                <a:latin typeface="Verdana" panose="020B0604030504040204" pitchFamily="34" charset="0"/>
              </a:rPr>
              <a:t>2016</a:t>
            </a:r>
          </a:p>
          <a:p>
            <a:pPr algn="ctr" eaLnBrk="1" hangingPunct="1"/>
            <a:endParaRPr lang="es-ES" b="1" dirty="0">
              <a:latin typeface="Verdana" panose="020B0604030504040204" pitchFamily="34" charset="0"/>
            </a:endParaRPr>
          </a:p>
        </p:txBody>
      </p:sp>
      <p:sp>
        <p:nvSpPr>
          <p:cNvPr id="18437" name="Title 1"/>
          <p:cNvSpPr txBox="1">
            <a:spLocks/>
          </p:cNvSpPr>
          <p:nvPr/>
        </p:nvSpPr>
        <p:spPr bwMode="auto">
          <a:xfrm>
            <a:off x="4787900" y="5013325"/>
            <a:ext cx="410368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a:cs typeface="ヒラギノ角ゴ Pro W3"/>
              </a:defRPr>
            </a:lvl1pPr>
            <a:lvl2pPr marL="742950" indent="-285750">
              <a:defRPr>
                <a:solidFill>
                  <a:schemeClr val="tx1"/>
                </a:solidFill>
                <a:latin typeface="Arial" panose="020B0604020202020204" pitchFamily="34" charset="0"/>
                <a:ea typeface="ヒラギノ角ゴ Pro W3"/>
                <a:cs typeface="ヒラギノ角ゴ Pro W3"/>
              </a:defRPr>
            </a:lvl2pPr>
            <a:lvl3pPr marL="1143000" indent="-228600">
              <a:defRPr>
                <a:solidFill>
                  <a:schemeClr val="tx1"/>
                </a:solidFill>
                <a:latin typeface="Arial" panose="020B0604020202020204" pitchFamily="34" charset="0"/>
                <a:ea typeface="ヒラギノ角ゴ Pro W3"/>
                <a:cs typeface="ヒラギノ角ゴ Pro W3"/>
              </a:defRPr>
            </a:lvl3pPr>
            <a:lvl4pPr marL="1600200" indent="-228600">
              <a:defRPr>
                <a:solidFill>
                  <a:schemeClr val="tx1"/>
                </a:solidFill>
                <a:latin typeface="Arial" panose="020B0604020202020204" pitchFamily="34" charset="0"/>
                <a:ea typeface="ヒラギノ角ゴ Pro W3"/>
                <a:cs typeface="ヒラギノ角ゴ Pro W3"/>
              </a:defRPr>
            </a:lvl4pPr>
            <a:lvl5pPr marL="2057400" indent="-22860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algn="ctr" eaLnBrk="1" hangingPunct="1"/>
            <a:r>
              <a:rPr lang="es-ES_tradnl" b="1" dirty="0">
                <a:solidFill>
                  <a:srgbClr val="FFFFFF"/>
                </a:solidFill>
                <a:latin typeface="Verdana" panose="020B0604030504040204" pitchFamily="34" charset="0"/>
                <a:sym typeface="Verdana Bold"/>
              </a:rPr>
              <a:t>Sebastián Pavlovic Jeldres</a:t>
            </a:r>
            <a:br>
              <a:rPr lang="es-ES_tradnl" b="1" dirty="0">
                <a:solidFill>
                  <a:srgbClr val="FFFFFF"/>
                </a:solidFill>
                <a:latin typeface="Verdana" panose="020B0604030504040204" pitchFamily="34" charset="0"/>
                <a:sym typeface="Verdana Bold"/>
              </a:rPr>
            </a:br>
            <a:r>
              <a:rPr lang="es-ES_tradnl" b="1" dirty="0">
                <a:solidFill>
                  <a:srgbClr val="FFFFFF"/>
                </a:solidFill>
                <a:latin typeface="Verdana" panose="020B0604030504040204" pitchFamily="34" charset="0"/>
                <a:sym typeface="Verdana Bold"/>
              </a:rPr>
              <a:t>Superintendente de </a:t>
            </a:r>
            <a:r>
              <a:rPr lang="es-ES_tradnl" b="1" dirty="0" smtClean="0">
                <a:solidFill>
                  <a:srgbClr val="FFFFFF"/>
                </a:solidFill>
                <a:latin typeface="Verdana" panose="020B0604030504040204" pitchFamily="34" charset="0"/>
                <a:sym typeface="Verdana Bold"/>
              </a:rPr>
              <a:t>Salud </a:t>
            </a:r>
            <a:endParaRPr lang="es-ES_tradnl" b="1" dirty="0">
              <a:solidFill>
                <a:srgbClr val="FFFFFF"/>
              </a:solidFill>
              <a:latin typeface="Verdana" panose="020B0604030504040204" pitchFamily="34" charset="0"/>
              <a:sym typeface="Verdana Bold"/>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0483" name="Title 7"/>
          <p:cNvSpPr>
            <a:spLocks noGrp="1"/>
          </p:cNvSpPr>
          <p:nvPr>
            <p:ph type="title"/>
          </p:nvPr>
        </p:nvSpPr>
        <p:spPr>
          <a:xfrm>
            <a:off x="19050" y="142876"/>
            <a:ext cx="8440738" cy="874078"/>
          </a:xfrm>
        </p:spPr>
        <p:txBody>
          <a:bodyPr/>
          <a:lstStyle/>
          <a:p>
            <a:pPr algn="ctr" eaLnBrk="1" hangingPunct="1"/>
            <a:r>
              <a:rPr lang="es-ES" sz="2200" b="1" dirty="0" smtClean="0">
                <a:latin typeface="Verdana" panose="020B0604030504040204" pitchFamily="34" charset="0"/>
                <a:ea typeface="ヒラギノ角ゴ Pro W3"/>
                <a:cs typeface="Verdana" panose="020B0604030504040204" pitchFamily="34" charset="0"/>
              </a:rPr>
              <a:t>Beneficiarios Considerados en el Proceso de Adecuación de Precios Base</a:t>
            </a:r>
            <a:endParaRPr lang="es-ES" sz="2200" b="1" dirty="0" smtClean="0">
              <a:solidFill>
                <a:srgbClr val="FF0000"/>
              </a:solidFill>
              <a:latin typeface="Verdana" panose="020B0604030504040204" pitchFamily="34" charset="0"/>
              <a:ea typeface="ヒラギノ角ゴ Pro W3"/>
              <a:cs typeface="Verdana" panose="020B0604030504040204" pitchFamily="34" charset="0"/>
            </a:endParaRPr>
          </a:p>
        </p:txBody>
      </p:sp>
      <p:sp>
        <p:nvSpPr>
          <p:cNvPr id="20484" name="Text Box 17"/>
          <p:cNvSpPr txBox="1">
            <a:spLocks noChangeArrowheads="1"/>
          </p:cNvSpPr>
          <p:nvPr/>
        </p:nvSpPr>
        <p:spPr bwMode="auto">
          <a:xfrm>
            <a:off x="196850" y="6086475"/>
            <a:ext cx="87328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a:t>
            </a:r>
            <a:r>
              <a:rPr lang="es-MX" sz="1000" dirty="0" smtClean="0">
                <a:solidFill>
                  <a:srgbClr val="404040"/>
                </a:solidFill>
                <a:latin typeface="Verdana" panose="020B0604030504040204" pitchFamily="34" charset="0"/>
              </a:rPr>
              <a:t>por 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a:t>
            </a:r>
            <a:endParaRPr lang="es-ES" sz="1000" dirty="0">
              <a:solidFill>
                <a:srgbClr val="404040"/>
              </a:solidFill>
              <a:latin typeface="Verdana" panose="020B0604030504040204" pitchFamily="34" charset="0"/>
            </a:endParaRPr>
          </a:p>
        </p:txBody>
      </p:sp>
      <p:sp>
        <p:nvSpPr>
          <p:cNvPr id="20485"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FB07C928-E44B-43A8-BCEA-9AECFE64C556}" type="slidenum">
              <a:rPr lang="en-US" sz="1000" smtClean="0">
                <a:solidFill>
                  <a:srgbClr val="898989"/>
                </a:solidFill>
                <a:latin typeface="Verdana" panose="020B0604030504040204" pitchFamily="34" charset="0"/>
              </a:rPr>
              <a:pPr>
                <a:spcBef>
                  <a:spcPct val="0"/>
                </a:spcBef>
                <a:buFontTx/>
                <a:buNone/>
              </a:pPr>
              <a:t>10</a:t>
            </a:fld>
            <a:endParaRPr lang="en-US" sz="1000" dirty="0" smtClean="0">
              <a:solidFill>
                <a:srgbClr val="898989"/>
              </a:solidFill>
              <a:latin typeface="Verdana" panose="020B0604030504040204" pitchFamily="34" charset="0"/>
            </a:endParaRPr>
          </a:p>
        </p:txBody>
      </p:sp>
      <p:sp>
        <p:nvSpPr>
          <p:cNvPr id="17" name="CuadroTexto 16"/>
          <p:cNvSpPr txBox="1"/>
          <p:nvPr/>
        </p:nvSpPr>
        <p:spPr>
          <a:xfrm>
            <a:off x="30639" y="3093184"/>
            <a:ext cx="2239636" cy="400110"/>
          </a:xfrm>
          <a:prstGeom prst="rect">
            <a:avLst/>
          </a:prstGeom>
          <a:noFill/>
        </p:spPr>
        <p:txBody>
          <a:bodyPr wrap="square" rtlCol="0">
            <a:spAutoFit/>
          </a:bodyPr>
          <a:lstStyle/>
          <a:p>
            <a:r>
              <a:rPr lang="es-CL" sz="2000" b="1" dirty="0" smtClean="0">
                <a:latin typeface="Verdana" panose="020B0604030504040204" pitchFamily="34" charset="0"/>
                <a:ea typeface="Verdana" panose="020B0604030504040204" pitchFamily="34" charset="0"/>
                <a:cs typeface="Verdana" panose="020B0604030504040204" pitchFamily="34" charset="0"/>
              </a:rPr>
              <a:t>Beneficiarios</a:t>
            </a:r>
            <a:endParaRPr lang="es-CL" sz="2000" b="1" dirty="0">
              <a:latin typeface="Verdana" panose="020B0604030504040204" pitchFamily="34" charset="0"/>
              <a:ea typeface="Verdana" panose="020B0604030504040204" pitchFamily="34" charset="0"/>
              <a:cs typeface="Verdana" panose="020B0604030504040204" pitchFamily="34" charset="0"/>
            </a:endParaRPr>
          </a:p>
        </p:txBody>
      </p:sp>
      <p:sp>
        <p:nvSpPr>
          <p:cNvPr id="33" name="CuadroTexto 32"/>
          <p:cNvSpPr txBox="1"/>
          <p:nvPr/>
        </p:nvSpPr>
        <p:spPr>
          <a:xfrm>
            <a:off x="2623318" y="1339570"/>
            <a:ext cx="1444626" cy="646331"/>
          </a:xfrm>
          <a:prstGeom prst="rect">
            <a:avLst/>
          </a:prstGeom>
          <a:noFill/>
        </p:spPr>
        <p:txBody>
          <a:bodyPr wrap="square" rtlCol="0">
            <a:spAutoFit/>
          </a:bodyPr>
          <a:lstStyle/>
          <a:p>
            <a:pPr algn="ctr"/>
            <a:r>
              <a:rPr lang="es-CL" b="1" dirty="0" smtClean="0">
                <a:latin typeface="Verdana" panose="020B0604030504040204" pitchFamily="34" charset="0"/>
                <a:ea typeface="Verdana" panose="020B0604030504040204" pitchFamily="34" charset="0"/>
                <a:cs typeface="Verdana" panose="020B0604030504040204" pitchFamily="34" charset="0"/>
              </a:rPr>
              <a:t>Total Vigentes</a:t>
            </a:r>
            <a:endParaRPr lang="es-CL" b="1" dirty="0">
              <a:latin typeface="Verdana" panose="020B0604030504040204" pitchFamily="34" charset="0"/>
              <a:ea typeface="Verdana" panose="020B0604030504040204" pitchFamily="34" charset="0"/>
              <a:cs typeface="Verdana" panose="020B0604030504040204" pitchFamily="34" charset="0"/>
            </a:endParaRPr>
          </a:p>
        </p:txBody>
      </p:sp>
      <p:sp>
        <p:nvSpPr>
          <p:cNvPr id="34" name="CuadroTexto 33"/>
          <p:cNvSpPr txBox="1"/>
          <p:nvPr/>
        </p:nvSpPr>
        <p:spPr>
          <a:xfrm>
            <a:off x="4846379" y="1377642"/>
            <a:ext cx="1741845" cy="646331"/>
          </a:xfrm>
          <a:prstGeom prst="rect">
            <a:avLst/>
          </a:prstGeom>
          <a:noFill/>
        </p:spPr>
        <p:txBody>
          <a:bodyPr wrap="square" rtlCol="0">
            <a:spAutoFit/>
          </a:bodyPr>
          <a:lstStyle/>
          <a:p>
            <a:pPr algn="ctr"/>
            <a:r>
              <a:rPr lang="es-CL" b="1" dirty="0" smtClean="0">
                <a:latin typeface="Verdana" panose="020B0604030504040204" pitchFamily="34" charset="0"/>
                <a:ea typeface="Verdana" panose="020B0604030504040204" pitchFamily="34" charset="0"/>
                <a:cs typeface="Verdana" panose="020B0604030504040204" pitchFamily="34" charset="0"/>
              </a:rPr>
              <a:t>En Proceso Adecuación</a:t>
            </a:r>
            <a:endParaRPr lang="es-CL" b="1" dirty="0">
              <a:latin typeface="Verdana" panose="020B0604030504040204" pitchFamily="34" charset="0"/>
              <a:ea typeface="Verdana" panose="020B0604030504040204" pitchFamily="34" charset="0"/>
              <a:cs typeface="Verdana" panose="020B0604030504040204" pitchFamily="34" charset="0"/>
            </a:endParaRPr>
          </a:p>
        </p:txBody>
      </p:sp>
      <p:sp>
        <p:nvSpPr>
          <p:cNvPr id="35" name="CuadroTexto 34"/>
          <p:cNvSpPr txBox="1"/>
          <p:nvPr/>
        </p:nvSpPr>
        <p:spPr>
          <a:xfrm>
            <a:off x="6842788" y="1378194"/>
            <a:ext cx="2121700" cy="646331"/>
          </a:xfrm>
          <a:prstGeom prst="rect">
            <a:avLst/>
          </a:prstGeom>
          <a:noFill/>
        </p:spPr>
        <p:txBody>
          <a:bodyPr wrap="square" rtlCol="0">
            <a:spAutoFit/>
          </a:bodyPr>
          <a:lstStyle/>
          <a:p>
            <a:pPr algn="ctr"/>
            <a:r>
              <a:rPr lang="es-CL" b="1" dirty="0" smtClean="0">
                <a:latin typeface="Verdana" panose="020B0604030504040204" pitchFamily="34" charset="0"/>
                <a:ea typeface="Verdana" panose="020B0604030504040204" pitchFamily="34" charset="0"/>
                <a:cs typeface="Verdana" panose="020B0604030504040204" pitchFamily="34" charset="0"/>
              </a:rPr>
              <a:t>Con Alza de precios</a:t>
            </a:r>
            <a:endParaRPr lang="es-CL" b="1" dirty="0">
              <a:latin typeface="Verdana" panose="020B0604030504040204" pitchFamily="34" charset="0"/>
              <a:ea typeface="Verdana" panose="020B0604030504040204" pitchFamily="34" charset="0"/>
              <a:cs typeface="Verdana" panose="020B0604030504040204" pitchFamily="34" charset="0"/>
            </a:endParaRPr>
          </a:p>
        </p:txBody>
      </p:sp>
      <p:sp>
        <p:nvSpPr>
          <p:cNvPr id="3" name="CuadroTexto 2"/>
          <p:cNvSpPr txBox="1"/>
          <p:nvPr/>
        </p:nvSpPr>
        <p:spPr>
          <a:xfrm>
            <a:off x="224568" y="4783375"/>
            <a:ext cx="8705119" cy="738664"/>
          </a:xfrm>
          <a:prstGeom prst="rect">
            <a:avLst/>
          </a:prstGeom>
          <a:noFill/>
        </p:spPr>
        <p:txBody>
          <a:bodyPr wrap="square" rtlCol="0">
            <a:spAutoFit/>
          </a:bodyPr>
          <a:lstStyle/>
          <a:p>
            <a:pPr algn="just"/>
            <a:r>
              <a:rPr lang="es-CL" sz="1400" b="1" dirty="0" smtClean="0">
                <a:latin typeface="Verdana" panose="020B0604030504040204" pitchFamily="34" charset="0"/>
                <a:ea typeface="Verdana" panose="020B0604030504040204" pitchFamily="34" charset="0"/>
                <a:cs typeface="Verdana" panose="020B0604030504040204" pitchFamily="34" charset="0"/>
              </a:rPr>
              <a:t>Nota:  </a:t>
            </a:r>
            <a:r>
              <a:rPr lang="es-CL" sz="1400" dirty="0" smtClean="0">
                <a:latin typeface="Verdana" panose="020B0604030504040204" pitchFamily="34" charset="0"/>
                <a:ea typeface="Verdana" panose="020B0604030504040204" pitchFamily="34" charset="0"/>
                <a:cs typeface="Verdana" panose="020B0604030504040204" pitchFamily="34" charset="0"/>
              </a:rPr>
              <a:t>Los beneficiarios se encuentran asociados a 64.012 planes de salud, de los cuales, 33.217 entran al proceso de adecuación (51,9% del total de planes) y 15.395 tendrán alzas de precios base (24,1% del total de planes).</a:t>
            </a:r>
            <a:endParaRPr lang="es-CL" sz="1400" dirty="0">
              <a:latin typeface="Verdana" panose="020B0604030504040204" pitchFamily="34" charset="0"/>
              <a:ea typeface="Verdana" panose="020B0604030504040204" pitchFamily="34" charset="0"/>
              <a:cs typeface="Verdana" panose="020B0604030504040204" pitchFamily="34" charset="0"/>
            </a:endParaRPr>
          </a:p>
        </p:txBody>
      </p:sp>
      <p:sp>
        <p:nvSpPr>
          <p:cNvPr id="5" name="Elipse 4"/>
          <p:cNvSpPr/>
          <p:nvPr/>
        </p:nvSpPr>
        <p:spPr>
          <a:xfrm>
            <a:off x="2159992" y="1985901"/>
            <a:ext cx="2340000" cy="2340000"/>
          </a:xfrm>
          <a:prstGeom prst="ellipse">
            <a:avLst/>
          </a:prstGeom>
          <a:solidFill>
            <a:srgbClr val="99FFCC"/>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3.422.667</a:t>
            </a:r>
          </a:p>
          <a:p>
            <a:pPr algn="ctr"/>
            <a:r>
              <a:rPr lang="es-CL"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100%</a:t>
            </a:r>
            <a:endParaRPr lang="es-CL"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Elipse 13"/>
          <p:cNvSpPr>
            <a:spLocks noChangeAspect="1"/>
          </p:cNvSpPr>
          <p:nvPr/>
        </p:nvSpPr>
        <p:spPr>
          <a:xfrm>
            <a:off x="7147638" y="2348880"/>
            <a:ext cx="1728000" cy="1728000"/>
          </a:xfrm>
          <a:prstGeom prst="ellipse">
            <a:avLst/>
          </a:prstGeom>
          <a:solidFill>
            <a:srgbClr val="FFCCCC"/>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1.664.916</a:t>
            </a:r>
          </a:p>
          <a:p>
            <a:pPr algn="ctr"/>
            <a:r>
              <a:rPr lang="es-CL"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48,6%</a:t>
            </a:r>
            <a:endParaRPr lang="es-CL"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Elipse 14"/>
          <p:cNvSpPr>
            <a:spLocks noChangeAspect="1"/>
          </p:cNvSpPr>
          <p:nvPr/>
        </p:nvSpPr>
        <p:spPr>
          <a:xfrm>
            <a:off x="4788024" y="2161036"/>
            <a:ext cx="2052000" cy="2052000"/>
          </a:xfrm>
          <a:prstGeom prst="ellipse">
            <a:avLst/>
          </a:prstGeom>
          <a:solidFill>
            <a:srgbClr val="FFFFCC"/>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3.014.244</a:t>
            </a:r>
          </a:p>
          <a:p>
            <a:pPr algn="ctr"/>
            <a:r>
              <a:rPr lang="es-CL"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88,1%</a:t>
            </a:r>
            <a:endParaRPr lang="es-CL"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71960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0"/>
          </p:nvPr>
        </p:nvSpPr>
        <p:spPr/>
        <p:txBody>
          <a:bodyPr/>
          <a:lstStyle/>
          <a:p>
            <a:pPr>
              <a:defRPr/>
            </a:pPr>
            <a:r>
              <a:rPr lang="es-ES" dirty="0" smtClean="0"/>
              <a:t>Gobierno de Chile | Superintendencia de Salud</a:t>
            </a:r>
            <a:endParaRPr lang="es-ES" dirty="0"/>
          </a:p>
        </p:txBody>
      </p:sp>
      <p:sp>
        <p:nvSpPr>
          <p:cNvPr id="3" name="Marcador de número de diapositiva 2"/>
          <p:cNvSpPr>
            <a:spLocks noGrp="1"/>
          </p:cNvSpPr>
          <p:nvPr>
            <p:ph type="sldNum" sz="quarter" idx="11"/>
          </p:nvPr>
        </p:nvSpPr>
        <p:spPr/>
        <p:txBody>
          <a:bodyPr/>
          <a:lstStyle/>
          <a:p>
            <a:pPr>
              <a:defRPr/>
            </a:pPr>
            <a:fld id="{CF6F98C5-1BCB-43DA-A967-290ED253613F}" type="slidenum">
              <a:rPr lang="en-US" smtClean="0"/>
              <a:pPr>
                <a:defRPr/>
              </a:pPr>
              <a:t>11</a:t>
            </a:fld>
            <a:endParaRPr lang="en-US" dirty="0"/>
          </a:p>
        </p:txBody>
      </p:sp>
      <p:sp>
        <p:nvSpPr>
          <p:cNvPr id="5" name="Title 7"/>
          <p:cNvSpPr txBox="1">
            <a:spLocks/>
          </p:cNvSpPr>
          <p:nvPr/>
        </p:nvSpPr>
        <p:spPr bwMode="auto">
          <a:xfrm>
            <a:off x="386434" y="260349"/>
            <a:ext cx="8004298" cy="936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smtClean="0">
                <a:solidFill>
                  <a:srgbClr val="006CB7"/>
                </a:solidFill>
                <a:latin typeface="Verdana" panose="020B0604030504040204" pitchFamily="34" charset="0"/>
              </a:rPr>
              <a:t>Beneficiarios Afectados con Alzas</a:t>
            </a:r>
          </a:p>
          <a:p>
            <a:pPr algn="ctr" eaLnBrk="1" hangingPunct="1">
              <a:spcBef>
                <a:spcPct val="0"/>
              </a:spcBef>
              <a:buFontTx/>
              <a:buNone/>
            </a:pPr>
            <a:r>
              <a:rPr lang="es-ES" sz="2200" b="1" dirty="0" smtClean="0">
                <a:solidFill>
                  <a:srgbClr val="006CB7"/>
                </a:solidFill>
                <a:latin typeface="Verdana" panose="020B0604030504040204" pitchFamily="34" charset="0"/>
              </a:rPr>
              <a:t>Respecto de la Cartera Total de cada Isapre</a:t>
            </a:r>
            <a:endParaRPr lang="es-ES" sz="2200" dirty="0">
              <a:solidFill>
                <a:srgbClr val="FF0000"/>
              </a:solidFill>
              <a:latin typeface="Verdana" panose="020B0604030504040204" pitchFamily="34" charset="0"/>
            </a:endParaRPr>
          </a:p>
          <a:p>
            <a:pPr algn="ctr" eaLnBrk="1" hangingPunct="1">
              <a:spcBef>
                <a:spcPct val="0"/>
              </a:spcBef>
              <a:buFontTx/>
              <a:buNone/>
            </a:pPr>
            <a:r>
              <a:rPr lang="es-ES" sz="2200" b="1" dirty="0">
                <a:solidFill>
                  <a:srgbClr val="006CB7"/>
                </a:solidFill>
                <a:latin typeface="Verdana" panose="020B0604030504040204" pitchFamily="34" charset="0"/>
              </a:rPr>
              <a:t> </a:t>
            </a:r>
          </a:p>
        </p:txBody>
      </p:sp>
      <p:sp>
        <p:nvSpPr>
          <p:cNvPr id="6" name="Text Box 17"/>
          <p:cNvSpPr txBox="1">
            <a:spLocks noChangeArrowheads="1"/>
          </p:cNvSpPr>
          <p:nvPr/>
        </p:nvSpPr>
        <p:spPr bwMode="auto">
          <a:xfrm>
            <a:off x="196850" y="6086475"/>
            <a:ext cx="8732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por </a:t>
            </a:r>
            <a:r>
              <a:rPr lang="es-MX" sz="1000" dirty="0" smtClean="0">
                <a:solidFill>
                  <a:srgbClr val="404040"/>
                </a:solidFill>
                <a:latin typeface="Verdana" panose="020B0604030504040204" pitchFamily="34" charset="0"/>
              </a:rPr>
              <a:t>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a:t>
            </a:r>
            <a:endParaRPr lang="es-ES" sz="1000" dirty="0">
              <a:solidFill>
                <a:srgbClr val="404040"/>
              </a:solidFill>
              <a:latin typeface="Verdana" panose="020B0604030504040204" pitchFamily="34" charset="0"/>
            </a:endParaRPr>
          </a:p>
        </p:txBody>
      </p:sp>
      <p:pic>
        <p:nvPicPr>
          <p:cNvPr id="4" name="Imagen 3"/>
          <p:cNvPicPr>
            <a:picLocks noChangeAspect="1"/>
          </p:cNvPicPr>
          <p:nvPr/>
        </p:nvPicPr>
        <p:blipFill>
          <a:blip r:embed="rId2"/>
          <a:stretch>
            <a:fillRect/>
          </a:stretch>
        </p:blipFill>
        <p:spPr>
          <a:xfrm>
            <a:off x="541594" y="1484784"/>
            <a:ext cx="8043349" cy="4138006"/>
          </a:xfrm>
          <a:prstGeom prst="rect">
            <a:avLst/>
          </a:prstGeom>
        </p:spPr>
      </p:pic>
    </p:spTree>
    <p:extLst>
      <p:ext uri="{BB962C8B-B14F-4D97-AF65-F5344CB8AC3E}">
        <p14:creationId xmlns:p14="http://schemas.microsoft.com/office/powerpoint/2010/main" val="344856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5"/>
          <p:cNvGraphicFramePr>
            <a:graphicFrameLocks/>
          </p:cNvGraphicFramePr>
          <p:nvPr>
            <p:extLst>
              <p:ext uri="{D42A27DB-BD31-4B8C-83A1-F6EECF244321}">
                <p14:modId xmlns:p14="http://schemas.microsoft.com/office/powerpoint/2010/main" val="1246852748"/>
              </p:ext>
            </p:extLst>
          </p:nvPr>
        </p:nvGraphicFramePr>
        <p:xfrm>
          <a:off x="668817" y="1418076"/>
          <a:ext cx="7648095" cy="4459196"/>
        </p:xfrm>
        <a:graphic>
          <a:graphicData uri="http://schemas.openxmlformats.org/drawingml/2006/chart">
            <c:chart xmlns:c="http://schemas.openxmlformats.org/drawingml/2006/chart" xmlns:r="http://schemas.openxmlformats.org/officeDocument/2006/relationships" r:id="rId3"/>
          </a:graphicData>
        </a:graphic>
      </p:graphicFrame>
      <p:sp>
        <p:nvSpPr>
          <p:cNvPr id="27650" name="Title 7"/>
          <p:cNvSpPr txBox="1">
            <a:spLocks/>
          </p:cNvSpPr>
          <p:nvPr/>
        </p:nvSpPr>
        <p:spPr bwMode="auto">
          <a:xfrm>
            <a:off x="679450" y="260351"/>
            <a:ext cx="7637463" cy="864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smtClean="0">
                <a:solidFill>
                  <a:srgbClr val="006CB7"/>
                </a:solidFill>
                <a:latin typeface="Verdana" panose="020B0604030504040204" pitchFamily="34" charset="0"/>
              </a:rPr>
              <a:t>Distribución de los Beneficiarios según Tramos de Variación de Precios</a:t>
            </a:r>
            <a:endParaRPr lang="es-ES" sz="2200" b="1" dirty="0">
              <a:solidFill>
                <a:srgbClr val="006CB7"/>
              </a:solidFill>
              <a:latin typeface="Verdana" panose="020B0604030504040204" pitchFamily="34" charset="0"/>
            </a:endParaRPr>
          </a:p>
          <a:p>
            <a:pPr algn="ctr" eaLnBrk="1" hangingPunct="1">
              <a:spcBef>
                <a:spcPct val="0"/>
              </a:spcBef>
              <a:buFontTx/>
              <a:buNone/>
            </a:pPr>
            <a:r>
              <a:rPr lang="es-ES" sz="2200" b="1" dirty="0" smtClean="0">
                <a:solidFill>
                  <a:srgbClr val="006CB7"/>
                </a:solidFill>
                <a:latin typeface="Verdana" panose="020B0604030504040204" pitchFamily="34" charset="0"/>
              </a:rPr>
              <a:t> </a:t>
            </a:r>
            <a:endParaRPr lang="es-ES" sz="2200" b="1" dirty="0">
              <a:solidFill>
                <a:srgbClr val="006CB7"/>
              </a:solidFill>
              <a:latin typeface="Verdana" panose="020B0604030504040204" pitchFamily="34" charset="0"/>
            </a:endParaRPr>
          </a:p>
        </p:txBody>
      </p:sp>
      <p:sp>
        <p:nvSpPr>
          <p:cNvPr id="27651"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7652"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8777F597-3699-4EC2-BE3C-ADB856F209EA}" type="slidenum">
              <a:rPr lang="en-US" sz="1000" smtClean="0">
                <a:solidFill>
                  <a:srgbClr val="898989"/>
                </a:solidFill>
                <a:latin typeface="Verdana" panose="020B0604030504040204" pitchFamily="34" charset="0"/>
              </a:rPr>
              <a:pPr>
                <a:spcBef>
                  <a:spcPct val="0"/>
                </a:spcBef>
                <a:buFontTx/>
                <a:buNone/>
              </a:pPr>
              <a:t>12</a:t>
            </a:fld>
            <a:endParaRPr lang="en-US" sz="1000" dirty="0" smtClean="0">
              <a:solidFill>
                <a:srgbClr val="898989"/>
              </a:solidFill>
              <a:latin typeface="Verdana" panose="020B0604030504040204" pitchFamily="34" charset="0"/>
            </a:endParaRPr>
          </a:p>
        </p:txBody>
      </p:sp>
      <p:sp>
        <p:nvSpPr>
          <p:cNvPr id="27653" name="Text Box 17"/>
          <p:cNvSpPr txBox="1">
            <a:spLocks noChangeArrowheads="1"/>
          </p:cNvSpPr>
          <p:nvPr/>
        </p:nvSpPr>
        <p:spPr bwMode="auto">
          <a:xfrm>
            <a:off x="196850" y="6086475"/>
            <a:ext cx="8732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por </a:t>
            </a:r>
            <a:r>
              <a:rPr lang="es-MX" sz="1000" dirty="0" smtClean="0">
                <a:solidFill>
                  <a:srgbClr val="404040"/>
                </a:solidFill>
                <a:latin typeface="Verdana" panose="020B0604030504040204" pitchFamily="34" charset="0"/>
              </a:rPr>
              <a:t>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a:t>
            </a:r>
            <a:endParaRPr lang="es-ES" sz="1000" dirty="0">
              <a:solidFill>
                <a:srgbClr val="404040"/>
              </a:solidFill>
              <a:latin typeface="Verdana" panose="020B0604030504040204" pitchFamily="34" charset="0"/>
            </a:endParaRPr>
          </a:p>
        </p:txBody>
      </p:sp>
      <p:sp>
        <p:nvSpPr>
          <p:cNvPr id="2" name="CuadroTexto 1"/>
          <p:cNvSpPr txBox="1"/>
          <p:nvPr/>
        </p:nvSpPr>
        <p:spPr>
          <a:xfrm>
            <a:off x="3745474" y="2329716"/>
            <a:ext cx="4786966" cy="523220"/>
          </a:xfrm>
          <a:prstGeom prst="rect">
            <a:avLst/>
          </a:prstGeom>
          <a:noFill/>
        </p:spPr>
        <p:txBody>
          <a:bodyPr wrap="square" rtlCol="0">
            <a:spAutoFit/>
          </a:bodyPr>
          <a:lstStyle/>
          <a:p>
            <a:pPr algn="ctr"/>
            <a:r>
              <a:rPr lang="es-CL" sz="1400" dirty="0" smtClean="0">
                <a:latin typeface="Verdana" panose="020B0604030504040204" pitchFamily="34" charset="0"/>
                <a:ea typeface="Verdana" panose="020B0604030504040204" pitchFamily="34" charset="0"/>
                <a:cs typeface="Verdana" panose="020B0604030504040204" pitchFamily="34" charset="0"/>
              </a:rPr>
              <a:t>55,1% de los beneficiarios de planes individuales tendrán alzas superiores a 4% sobre el  IPC</a:t>
            </a:r>
            <a:endParaRPr lang="es-CL" sz="1400" dirty="0">
              <a:latin typeface="Verdana" panose="020B0604030504040204" pitchFamily="34" charset="0"/>
              <a:ea typeface="Verdana" panose="020B0604030504040204" pitchFamily="34" charset="0"/>
              <a:cs typeface="Verdana" panose="020B0604030504040204" pitchFamily="34" charset="0"/>
            </a:endParaRPr>
          </a:p>
        </p:txBody>
      </p:sp>
      <p:sp>
        <p:nvSpPr>
          <p:cNvPr id="4" name="Abrir llave 3"/>
          <p:cNvSpPr/>
          <p:nvPr/>
        </p:nvSpPr>
        <p:spPr>
          <a:xfrm rot="5400000">
            <a:off x="5926768" y="1075110"/>
            <a:ext cx="436375" cy="3983372"/>
          </a:xfrm>
          <a:prstGeom prst="leftBrac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L" dirty="0"/>
          </a:p>
        </p:txBody>
      </p:sp>
      <p:sp>
        <p:nvSpPr>
          <p:cNvPr id="11" name="Abrir llave 10"/>
          <p:cNvSpPr/>
          <p:nvPr/>
        </p:nvSpPr>
        <p:spPr>
          <a:xfrm rot="5400000">
            <a:off x="6341449" y="431087"/>
            <a:ext cx="421542" cy="3096344"/>
          </a:xfrm>
          <a:prstGeom prst="leftBrac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L" dirty="0"/>
          </a:p>
        </p:txBody>
      </p:sp>
      <p:sp>
        <p:nvSpPr>
          <p:cNvPr id="12" name="CuadroTexto 11"/>
          <p:cNvSpPr txBox="1"/>
          <p:nvPr/>
        </p:nvSpPr>
        <p:spPr>
          <a:xfrm>
            <a:off x="4177521" y="1249596"/>
            <a:ext cx="4714959" cy="523220"/>
          </a:xfrm>
          <a:prstGeom prst="rect">
            <a:avLst/>
          </a:prstGeom>
          <a:noFill/>
        </p:spPr>
        <p:txBody>
          <a:bodyPr wrap="square" rtlCol="0">
            <a:spAutoFit/>
          </a:bodyPr>
          <a:lstStyle/>
          <a:p>
            <a:pPr algn="ctr"/>
            <a:r>
              <a:rPr lang="es-CL" sz="1400" dirty="0" smtClean="0">
                <a:latin typeface="Verdana" panose="020B0604030504040204" pitchFamily="34" charset="0"/>
                <a:ea typeface="Verdana" panose="020B0604030504040204" pitchFamily="34" charset="0"/>
                <a:cs typeface="Verdana" panose="020B0604030504040204" pitchFamily="34" charset="0"/>
              </a:rPr>
              <a:t>40,8% de los beneficiarios de planes individuales tendrán alzas superiores a 6% sobre el IPC</a:t>
            </a:r>
            <a:endParaRPr lang="es-CL" sz="1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8587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txBox="1">
            <a:spLocks/>
          </p:cNvSpPr>
          <p:nvPr/>
        </p:nvSpPr>
        <p:spPr bwMode="auto">
          <a:xfrm>
            <a:off x="352777" y="114228"/>
            <a:ext cx="8020969" cy="80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a:solidFill>
                  <a:srgbClr val="006CB7"/>
                </a:solidFill>
                <a:latin typeface="Verdana" panose="020B0604030504040204" pitchFamily="34" charset="0"/>
              </a:rPr>
              <a:t>Variaciones de Precios </a:t>
            </a:r>
            <a:r>
              <a:rPr lang="es-ES" sz="2200" b="1" dirty="0" smtClean="0">
                <a:solidFill>
                  <a:srgbClr val="006CB7"/>
                </a:solidFill>
                <a:latin typeface="Verdana" panose="020B0604030504040204" pitchFamily="34" charset="0"/>
              </a:rPr>
              <a:t>según Sexo y Tramos de Edad de los Beneficiarios</a:t>
            </a:r>
          </a:p>
        </p:txBody>
      </p:sp>
      <p:sp>
        <p:nvSpPr>
          <p:cNvPr id="2867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8676"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A93AC4A7-375C-43AE-B497-0D0CC0F802B9}" type="slidenum">
              <a:rPr lang="en-US" sz="1000" smtClean="0">
                <a:solidFill>
                  <a:srgbClr val="898989"/>
                </a:solidFill>
                <a:latin typeface="Verdana" panose="020B0604030504040204" pitchFamily="34" charset="0"/>
              </a:rPr>
              <a:pPr>
                <a:spcBef>
                  <a:spcPct val="0"/>
                </a:spcBef>
                <a:buFontTx/>
                <a:buNone/>
              </a:pPr>
              <a:t>13</a:t>
            </a:fld>
            <a:endParaRPr lang="en-US" sz="1000" dirty="0" smtClean="0">
              <a:solidFill>
                <a:srgbClr val="898989"/>
              </a:solidFill>
              <a:latin typeface="Verdana" panose="020B0604030504040204" pitchFamily="34" charset="0"/>
            </a:endParaRPr>
          </a:p>
        </p:txBody>
      </p:sp>
      <p:sp>
        <p:nvSpPr>
          <p:cNvPr id="28677" name="Text Box 17"/>
          <p:cNvSpPr txBox="1">
            <a:spLocks noChangeArrowheads="1"/>
          </p:cNvSpPr>
          <p:nvPr/>
        </p:nvSpPr>
        <p:spPr bwMode="auto">
          <a:xfrm>
            <a:off x="196850" y="6086475"/>
            <a:ext cx="8732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por </a:t>
            </a:r>
            <a:r>
              <a:rPr lang="es-MX" sz="1000" dirty="0" smtClean="0">
                <a:solidFill>
                  <a:srgbClr val="404040"/>
                </a:solidFill>
                <a:latin typeface="Verdana" panose="020B0604030504040204" pitchFamily="34" charset="0"/>
              </a:rPr>
              <a:t>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a:t>
            </a:r>
            <a:endParaRPr lang="es-ES" sz="1000" dirty="0">
              <a:solidFill>
                <a:srgbClr val="404040"/>
              </a:solidFill>
              <a:latin typeface="Verdana" panose="020B0604030504040204" pitchFamily="34" charset="0"/>
            </a:endParaRPr>
          </a:p>
        </p:txBody>
      </p:sp>
      <p:graphicFrame>
        <p:nvGraphicFramePr>
          <p:cNvPr id="7" name="2 Gráfico"/>
          <p:cNvGraphicFramePr>
            <a:graphicFrameLocks/>
          </p:cNvGraphicFramePr>
          <p:nvPr>
            <p:extLst>
              <p:ext uri="{D42A27DB-BD31-4B8C-83A1-F6EECF244321}">
                <p14:modId xmlns:p14="http://schemas.microsoft.com/office/powerpoint/2010/main" val="366237173"/>
              </p:ext>
            </p:extLst>
          </p:nvPr>
        </p:nvGraphicFramePr>
        <p:xfrm>
          <a:off x="19050" y="1137733"/>
          <a:ext cx="9124950" cy="49487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txBox="1">
            <a:spLocks/>
          </p:cNvSpPr>
          <p:nvPr/>
        </p:nvSpPr>
        <p:spPr bwMode="auto">
          <a:xfrm>
            <a:off x="352777" y="114228"/>
            <a:ext cx="8020969" cy="1298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smtClean="0">
                <a:solidFill>
                  <a:srgbClr val="006CB7"/>
                </a:solidFill>
                <a:latin typeface="Verdana" panose="020B0604030504040204" pitchFamily="34" charset="0"/>
              </a:rPr>
              <a:t>Impacto de las Variaciones </a:t>
            </a:r>
            <a:r>
              <a:rPr lang="es-ES" sz="2200" b="1" dirty="0">
                <a:solidFill>
                  <a:srgbClr val="006CB7"/>
                </a:solidFill>
                <a:latin typeface="Verdana" panose="020B0604030504040204" pitchFamily="34" charset="0"/>
              </a:rPr>
              <a:t>de Precios </a:t>
            </a:r>
            <a:r>
              <a:rPr lang="es-ES" sz="2200" b="1" dirty="0" smtClean="0">
                <a:solidFill>
                  <a:srgbClr val="006CB7"/>
                </a:solidFill>
                <a:latin typeface="Verdana" panose="020B0604030504040204" pitchFamily="34" charset="0"/>
              </a:rPr>
              <a:t>según Sexo y Edad de los Beneficiarios </a:t>
            </a:r>
          </a:p>
          <a:p>
            <a:pPr algn="ctr" eaLnBrk="1" hangingPunct="1">
              <a:spcBef>
                <a:spcPct val="0"/>
              </a:spcBef>
              <a:buFontTx/>
              <a:buNone/>
            </a:pPr>
            <a:r>
              <a:rPr lang="es-ES" sz="2200" dirty="0" smtClean="0">
                <a:solidFill>
                  <a:srgbClr val="006CB7"/>
                </a:solidFill>
                <a:latin typeface="Verdana" panose="020B0604030504040204" pitchFamily="34" charset="0"/>
              </a:rPr>
              <a:t>(Tablas de Factores)</a:t>
            </a:r>
          </a:p>
          <a:p>
            <a:pPr algn="ctr" eaLnBrk="1" hangingPunct="1">
              <a:spcBef>
                <a:spcPct val="0"/>
              </a:spcBef>
              <a:buFontTx/>
              <a:buNone/>
            </a:pPr>
            <a:r>
              <a:rPr lang="es-ES" dirty="0" smtClean="0">
                <a:solidFill>
                  <a:srgbClr val="FF0000"/>
                </a:solidFill>
                <a:latin typeface="Verdana" panose="020B0604030504040204" pitchFamily="34" charset="0"/>
              </a:rPr>
              <a:t>Ejemplos (caso de mayor alza 2016)</a:t>
            </a:r>
          </a:p>
        </p:txBody>
      </p:sp>
      <p:sp>
        <p:nvSpPr>
          <p:cNvPr id="2867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8676"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A93AC4A7-375C-43AE-B497-0D0CC0F802B9}" type="slidenum">
              <a:rPr lang="en-US" sz="1000" smtClean="0">
                <a:solidFill>
                  <a:srgbClr val="898989"/>
                </a:solidFill>
                <a:latin typeface="Verdana" panose="020B0604030504040204" pitchFamily="34" charset="0"/>
              </a:rPr>
              <a:pPr>
                <a:spcBef>
                  <a:spcPct val="0"/>
                </a:spcBef>
                <a:buFontTx/>
                <a:buNone/>
              </a:pPr>
              <a:t>14</a:t>
            </a:fld>
            <a:endParaRPr lang="en-US" sz="1000" dirty="0" smtClean="0">
              <a:solidFill>
                <a:srgbClr val="898989"/>
              </a:solidFill>
              <a:latin typeface="Verdana" panose="020B0604030504040204" pitchFamily="34" charset="0"/>
            </a:endParaRPr>
          </a:p>
        </p:txBody>
      </p:sp>
      <p:sp>
        <p:nvSpPr>
          <p:cNvPr id="5" name="CuadroTexto 4"/>
          <p:cNvSpPr txBox="1"/>
          <p:nvPr/>
        </p:nvSpPr>
        <p:spPr>
          <a:xfrm>
            <a:off x="91216" y="6343436"/>
            <a:ext cx="6442744" cy="253916"/>
          </a:xfrm>
          <a:prstGeom prst="rect">
            <a:avLst/>
          </a:prstGeom>
          <a:noFill/>
        </p:spPr>
        <p:txBody>
          <a:bodyPr wrap="square" rtlCol="0">
            <a:spAutoFit/>
          </a:bodyPr>
          <a:lstStyle/>
          <a:p>
            <a:r>
              <a:rPr lang="es-CL" sz="1050" dirty="0" smtClean="0">
                <a:latin typeface="Verdana" panose="020B0604030504040204" pitchFamily="34" charset="0"/>
                <a:ea typeface="Verdana" panose="020B0604030504040204" pitchFamily="34" charset="0"/>
                <a:cs typeface="Verdana" panose="020B0604030504040204" pitchFamily="34" charset="0"/>
              </a:rPr>
              <a:t>Nota: El valor de la UF al 31/12/2015 es de $25.629,09</a:t>
            </a:r>
            <a:endParaRPr lang="es-CL" sz="1050" dirty="0">
              <a:latin typeface="Verdana" panose="020B0604030504040204" pitchFamily="34" charset="0"/>
              <a:ea typeface="Verdana" panose="020B0604030504040204" pitchFamily="34" charset="0"/>
              <a:cs typeface="Verdana" panose="020B0604030504040204" pitchFamily="34" charset="0"/>
            </a:endParaRPr>
          </a:p>
        </p:txBody>
      </p:sp>
      <p:pic>
        <p:nvPicPr>
          <p:cNvPr id="3" name="Imagen 2"/>
          <p:cNvPicPr>
            <a:picLocks noChangeAspect="1"/>
          </p:cNvPicPr>
          <p:nvPr/>
        </p:nvPicPr>
        <p:blipFill>
          <a:blip r:embed="rId3"/>
          <a:stretch>
            <a:fillRect/>
          </a:stretch>
        </p:blipFill>
        <p:spPr>
          <a:xfrm>
            <a:off x="118683" y="1615573"/>
            <a:ext cx="8928000" cy="4665252"/>
          </a:xfrm>
          <a:prstGeom prst="rect">
            <a:avLst/>
          </a:prstGeom>
        </p:spPr>
      </p:pic>
    </p:spTree>
    <p:extLst>
      <p:ext uri="{BB962C8B-B14F-4D97-AF65-F5344CB8AC3E}">
        <p14:creationId xmlns:p14="http://schemas.microsoft.com/office/powerpoint/2010/main" val="4172720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txBox="1">
            <a:spLocks/>
          </p:cNvSpPr>
          <p:nvPr/>
        </p:nvSpPr>
        <p:spPr bwMode="auto">
          <a:xfrm>
            <a:off x="19050" y="142875"/>
            <a:ext cx="8440738" cy="88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algn="ctr" eaLnBrk="1" hangingPunct="1"/>
            <a:r>
              <a:rPr lang="es-ES" sz="2200" b="1" dirty="0" smtClean="0">
                <a:solidFill>
                  <a:srgbClr val="006CB7"/>
                </a:solidFill>
                <a:latin typeface="Verdana" panose="020B0604030504040204" pitchFamily="34" charset="0"/>
              </a:rPr>
              <a:t>Relación Siniestralidad y Alzas de Precios</a:t>
            </a:r>
          </a:p>
          <a:p>
            <a:pPr algn="ctr" eaLnBrk="1" hangingPunct="1"/>
            <a:r>
              <a:rPr lang="es-ES" sz="2200" b="1" dirty="0" smtClean="0">
                <a:solidFill>
                  <a:srgbClr val="006CB7"/>
                </a:solidFill>
                <a:latin typeface="Verdana" panose="020B0604030504040204" pitchFamily="34" charset="0"/>
              </a:rPr>
              <a:t>Isapres que Aplicarán Alzas</a:t>
            </a: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endParaRPr lang="es-ES" sz="2200" dirty="0">
              <a:solidFill>
                <a:srgbClr val="FF0000"/>
              </a:solidFill>
              <a:latin typeface="Verdana" panose="020B0604030504040204" pitchFamily="34" charset="0"/>
            </a:endParaRPr>
          </a:p>
        </p:txBody>
      </p:sp>
      <p:sp>
        <p:nvSpPr>
          <p:cNvPr id="27651"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r>
              <a:rPr lang="en-US" dirty="0" smtClean="0">
                <a:solidFill>
                  <a:srgbClr val="898989"/>
                </a:solidFill>
                <a:latin typeface="Verdana" panose="020B0604030504040204" pitchFamily="34" charset="0"/>
              </a:rPr>
              <a:t>Gobierno de Chile | Superintendencia de Salud</a:t>
            </a:r>
          </a:p>
        </p:txBody>
      </p:sp>
      <p:sp>
        <p:nvSpPr>
          <p:cNvPr id="2" name="1 Marcador de número de diapositiva"/>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fld id="{EA9B9150-24F9-4F0F-A656-5905A3F1359C}" type="slidenum">
              <a:rPr lang="en-US">
                <a:solidFill>
                  <a:srgbClr val="898989"/>
                </a:solidFill>
                <a:latin typeface="Verdana" panose="020B0604030504040204" pitchFamily="34" charset="0"/>
              </a:rPr>
              <a:pPr eaLnBrk="1" hangingPunct="1"/>
              <a:t>15</a:t>
            </a:fld>
            <a:endParaRPr lang="en-US" dirty="0">
              <a:solidFill>
                <a:srgbClr val="898989"/>
              </a:solidFill>
              <a:latin typeface="Verdana" panose="020B0604030504040204" pitchFamily="34" charset="0"/>
            </a:endParaRPr>
          </a:p>
        </p:txBody>
      </p:sp>
      <p:sp>
        <p:nvSpPr>
          <p:cNvPr id="8" name="Text Box 17"/>
          <p:cNvSpPr txBox="1">
            <a:spLocks noChangeArrowheads="1"/>
          </p:cNvSpPr>
          <p:nvPr/>
        </p:nvSpPr>
        <p:spPr bwMode="auto">
          <a:xfrm>
            <a:off x="196850" y="6086475"/>
            <a:ext cx="8732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a:t>
            </a:r>
            <a:r>
              <a:rPr lang="es-MX" sz="1000" dirty="0" smtClean="0">
                <a:solidFill>
                  <a:srgbClr val="404040"/>
                </a:solidFill>
                <a:latin typeface="Verdana" panose="020B0604030504040204" pitchFamily="34" charset="0"/>
              </a:rPr>
              <a:t>por 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 y Datos Financieros de los últimos tres años.</a:t>
            </a:r>
            <a:endParaRPr lang="es-ES" sz="1000" dirty="0">
              <a:solidFill>
                <a:srgbClr val="404040"/>
              </a:solidFill>
              <a:latin typeface="Verdana" panose="020B0604030504040204" pitchFamily="34" charset="0"/>
            </a:endParaRPr>
          </a:p>
        </p:txBody>
      </p:sp>
      <p:pic>
        <p:nvPicPr>
          <p:cNvPr id="3" name="Imagen 2"/>
          <p:cNvPicPr>
            <a:picLocks noChangeAspect="1"/>
          </p:cNvPicPr>
          <p:nvPr/>
        </p:nvPicPr>
        <p:blipFill>
          <a:blip r:embed="rId3"/>
          <a:stretch>
            <a:fillRect/>
          </a:stretch>
        </p:blipFill>
        <p:spPr>
          <a:xfrm>
            <a:off x="396913" y="1078230"/>
            <a:ext cx="7920000" cy="4841339"/>
          </a:xfrm>
          <a:prstGeom prst="rect">
            <a:avLst/>
          </a:prstGeom>
        </p:spPr>
      </p:pic>
      <p:sp>
        <p:nvSpPr>
          <p:cNvPr id="4" name="Llamada rectangular redondeada 3"/>
          <p:cNvSpPr/>
          <p:nvPr/>
        </p:nvSpPr>
        <p:spPr>
          <a:xfrm>
            <a:off x="2051720" y="1193561"/>
            <a:ext cx="2232248" cy="1263911"/>
          </a:xfrm>
          <a:prstGeom prst="wedgeRoundRectCallout">
            <a:avLst>
              <a:gd name="adj1" fmla="val 81965"/>
              <a:gd name="adj2" fmla="val 142044"/>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200" b="1" dirty="0" smtClean="0">
                <a:latin typeface="Verdana" panose="020B0604030504040204" pitchFamily="34" charset="0"/>
                <a:ea typeface="Verdana" panose="020B0604030504040204" pitchFamily="34" charset="0"/>
                <a:cs typeface="Verdana" panose="020B0604030504040204" pitchFamily="34" charset="0"/>
              </a:rPr>
              <a:t>Las ISAPRES que presentan mayor siniestralidad, no necesariamente aplican las mayores alzas</a:t>
            </a:r>
            <a:endParaRPr lang="es-CL" sz="12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07144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txBox="1">
            <a:spLocks/>
          </p:cNvSpPr>
          <p:nvPr/>
        </p:nvSpPr>
        <p:spPr bwMode="auto">
          <a:xfrm>
            <a:off x="19050" y="142875"/>
            <a:ext cx="8440738" cy="88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algn="ctr" eaLnBrk="1" hangingPunct="1"/>
            <a:r>
              <a:rPr lang="es-ES" sz="2200" b="1" dirty="0" smtClean="0">
                <a:solidFill>
                  <a:srgbClr val="006CB7"/>
                </a:solidFill>
                <a:latin typeface="Verdana" panose="020B0604030504040204" pitchFamily="34" charset="0"/>
              </a:rPr>
              <a:t>Relación Rentabilidad Capital y Alzas de Precios</a:t>
            </a:r>
          </a:p>
          <a:p>
            <a:pPr algn="ctr" eaLnBrk="1" hangingPunct="1"/>
            <a:r>
              <a:rPr lang="es-ES" sz="2200" b="1" dirty="0" smtClean="0">
                <a:solidFill>
                  <a:srgbClr val="006CB7"/>
                </a:solidFill>
                <a:latin typeface="Verdana" panose="020B0604030504040204" pitchFamily="34" charset="0"/>
              </a:rPr>
              <a:t> Isapres que Aplicarán Alzas</a:t>
            </a:r>
          </a:p>
          <a:p>
            <a:pPr algn="ctr" eaLnBrk="1" hangingPunct="1"/>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endParaRPr lang="es-ES" sz="2200" dirty="0">
              <a:solidFill>
                <a:srgbClr val="FF0000"/>
              </a:solidFill>
              <a:latin typeface="Verdana" panose="020B0604030504040204" pitchFamily="34" charset="0"/>
            </a:endParaRPr>
          </a:p>
        </p:txBody>
      </p:sp>
      <p:sp>
        <p:nvSpPr>
          <p:cNvPr id="27651"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r>
              <a:rPr lang="en-US" dirty="0" smtClean="0">
                <a:solidFill>
                  <a:srgbClr val="898989"/>
                </a:solidFill>
                <a:latin typeface="Verdana" panose="020B0604030504040204" pitchFamily="34" charset="0"/>
              </a:rPr>
              <a:t>Gobierno de Chile | Superintendencia de Salud</a:t>
            </a:r>
          </a:p>
        </p:txBody>
      </p:sp>
      <p:sp>
        <p:nvSpPr>
          <p:cNvPr id="2" name="1 Marcador de número de diapositiva"/>
          <p:cNvSpPr>
            <a:spLocks noGrp="1"/>
          </p:cNvSpPr>
          <p:nvPr>
            <p:ph type="sldNum" sz="quarter" idx="11"/>
          </p:nvPr>
        </p:nvSpPr>
        <p:spPr/>
        <p:txBody>
          <a:bodyPr/>
          <a:lstStyle>
            <a:lvl1pPr eaLnBrk="0" hangingPunct="0">
              <a:defRPr>
                <a:solidFill>
                  <a:schemeClr val="tx1"/>
                </a:solidFill>
                <a:latin typeface="Arial" panose="020B0604020202020204" pitchFamily="34" charset="0"/>
                <a:ea typeface="ヒラギノ角ゴ Pro W3"/>
                <a:cs typeface="ヒラギノ角ゴ Pro W3"/>
              </a:defRPr>
            </a:lvl1pPr>
            <a:lvl2pPr marL="742950" indent="-285750" eaLnBrk="0" hangingPunct="0">
              <a:defRPr>
                <a:solidFill>
                  <a:schemeClr val="tx1"/>
                </a:solidFill>
                <a:latin typeface="Arial" panose="020B0604020202020204" pitchFamily="34" charset="0"/>
                <a:ea typeface="ヒラギノ角ゴ Pro W3"/>
                <a:cs typeface="ヒラギノ角ゴ Pro W3"/>
              </a:defRPr>
            </a:lvl2pPr>
            <a:lvl3pPr marL="1143000" indent="-228600" eaLnBrk="0" hangingPunct="0">
              <a:defRPr>
                <a:solidFill>
                  <a:schemeClr val="tx1"/>
                </a:solidFill>
                <a:latin typeface="Arial" panose="020B0604020202020204" pitchFamily="34" charset="0"/>
                <a:ea typeface="ヒラギノ角ゴ Pro W3"/>
                <a:cs typeface="ヒラギノ角ゴ Pro W3"/>
              </a:defRPr>
            </a:lvl3pPr>
            <a:lvl4pPr marL="1600200" indent="-228600" eaLnBrk="0" hangingPunct="0">
              <a:defRPr>
                <a:solidFill>
                  <a:schemeClr val="tx1"/>
                </a:solidFill>
                <a:latin typeface="Arial" panose="020B0604020202020204" pitchFamily="34" charset="0"/>
                <a:ea typeface="ヒラギノ角ゴ Pro W3"/>
                <a:cs typeface="ヒラギノ角ゴ Pro W3"/>
              </a:defRPr>
            </a:lvl4pPr>
            <a:lvl5pPr marL="2057400" indent="-228600" eaLnBrk="0" hangingPunct="0">
              <a:defRPr>
                <a:solidFill>
                  <a:schemeClr val="tx1"/>
                </a:solidFill>
                <a:latin typeface="Arial" panose="020B060402020202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ヒラギノ角ゴ Pro W3"/>
                <a:cs typeface="ヒラギノ角ゴ Pro W3"/>
              </a:defRPr>
            </a:lvl9pPr>
          </a:lstStyle>
          <a:p>
            <a:pPr eaLnBrk="1" hangingPunct="1"/>
            <a:fld id="{EA9B9150-24F9-4F0F-A656-5905A3F1359C}" type="slidenum">
              <a:rPr lang="en-US">
                <a:solidFill>
                  <a:srgbClr val="898989"/>
                </a:solidFill>
                <a:latin typeface="Verdana" panose="020B0604030504040204" pitchFamily="34" charset="0"/>
              </a:rPr>
              <a:pPr eaLnBrk="1" hangingPunct="1"/>
              <a:t>16</a:t>
            </a:fld>
            <a:endParaRPr lang="en-US" dirty="0">
              <a:solidFill>
                <a:srgbClr val="898989"/>
              </a:solidFill>
              <a:latin typeface="Verdana" panose="020B0604030504040204" pitchFamily="34" charset="0"/>
            </a:endParaRPr>
          </a:p>
        </p:txBody>
      </p:sp>
      <p:sp>
        <p:nvSpPr>
          <p:cNvPr id="8" name="Text Box 17"/>
          <p:cNvSpPr txBox="1">
            <a:spLocks noChangeArrowheads="1"/>
          </p:cNvSpPr>
          <p:nvPr/>
        </p:nvSpPr>
        <p:spPr bwMode="auto">
          <a:xfrm>
            <a:off x="196850" y="6086475"/>
            <a:ext cx="8732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a:t>
            </a:r>
            <a:r>
              <a:rPr lang="es-MX" sz="1000" dirty="0" smtClean="0">
                <a:solidFill>
                  <a:srgbClr val="404040"/>
                </a:solidFill>
                <a:latin typeface="Verdana" panose="020B0604030504040204" pitchFamily="34" charset="0"/>
              </a:rPr>
              <a:t>por 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 y Datos Financieros de los últimos tres años.</a:t>
            </a:r>
            <a:endParaRPr lang="es-ES" sz="1000" dirty="0">
              <a:solidFill>
                <a:srgbClr val="404040"/>
              </a:solidFill>
              <a:latin typeface="Verdana" panose="020B0604030504040204" pitchFamily="34" charset="0"/>
            </a:endParaRPr>
          </a:p>
        </p:txBody>
      </p:sp>
      <p:pic>
        <p:nvPicPr>
          <p:cNvPr id="3" name="Imagen 2"/>
          <p:cNvPicPr>
            <a:picLocks noChangeAspect="1"/>
          </p:cNvPicPr>
          <p:nvPr/>
        </p:nvPicPr>
        <p:blipFill>
          <a:blip r:embed="rId3"/>
          <a:stretch>
            <a:fillRect/>
          </a:stretch>
        </p:blipFill>
        <p:spPr>
          <a:xfrm>
            <a:off x="595570" y="1098771"/>
            <a:ext cx="7920000" cy="4841353"/>
          </a:xfrm>
          <a:prstGeom prst="rect">
            <a:avLst/>
          </a:prstGeom>
        </p:spPr>
      </p:pic>
      <p:sp>
        <p:nvSpPr>
          <p:cNvPr id="7" name="Llamada rectangular redondeada 6"/>
          <p:cNvSpPr/>
          <p:nvPr/>
        </p:nvSpPr>
        <p:spPr>
          <a:xfrm>
            <a:off x="6012160" y="1193561"/>
            <a:ext cx="2232248" cy="1263911"/>
          </a:xfrm>
          <a:prstGeom prst="wedgeRoundRectCallout">
            <a:avLst>
              <a:gd name="adj1" fmla="val -140016"/>
              <a:gd name="adj2" fmla="val 15789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200" b="1" dirty="0" smtClean="0">
                <a:latin typeface="Verdana" panose="020B0604030504040204" pitchFamily="34" charset="0"/>
                <a:ea typeface="Verdana" panose="020B0604030504040204" pitchFamily="34" charset="0"/>
                <a:cs typeface="Verdana" panose="020B0604030504040204" pitchFamily="34" charset="0"/>
              </a:rPr>
              <a:t>Las ISAPRES que presentan menor rentabilidad, no necesariamente aplican las mayores alzas</a:t>
            </a:r>
            <a:endParaRPr lang="es-CL" sz="12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91443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txBox="1">
            <a:spLocks/>
          </p:cNvSpPr>
          <p:nvPr/>
        </p:nvSpPr>
        <p:spPr bwMode="auto">
          <a:xfrm>
            <a:off x="251519" y="179387"/>
            <a:ext cx="8065393" cy="75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smtClean="0">
                <a:solidFill>
                  <a:srgbClr val="006CB7"/>
                </a:solidFill>
                <a:latin typeface="Verdana" panose="020B0604030504040204" pitchFamily="34" charset="0"/>
              </a:rPr>
              <a:t>Evolución Reclamos y Recursos de Protección por </a:t>
            </a:r>
            <a:r>
              <a:rPr lang="es-ES" sz="2200" b="1" dirty="0">
                <a:solidFill>
                  <a:srgbClr val="006CB7"/>
                </a:solidFill>
                <a:latin typeface="Verdana" panose="020B0604030504040204" pitchFamily="34" charset="0"/>
              </a:rPr>
              <a:t>Alzas de </a:t>
            </a:r>
            <a:r>
              <a:rPr lang="es-ES" sz="2200" b="1" dirty="0" smtClean="0">
                <a:solidFill>
                  <a:srgbClr val="006CB7"/>
                </a:solidFill>
                <a:latin typeface="Verdana" panose="020B0604030504040204" pitchFamily="34" charset="0"/>
              </a:rPr>
              <a:t>Precios Base</a:t>
            </a:r>
            <a:endParaRPr lang="es-ES" sz="2200" b="1" dirty="0">
              <a:solidFill>
                <a:srgbClr val="006CB7"/>
              </a:solidFill>
              <a:latin typeface="Verdana" panose="020B0604030504040204" pitchFamily="34" charset="0"/>
            </a:endParaRPr>
          </a:p>
        </p:txBody>
      </p:sp>
      <p:sp>
        <p:nvSpPr>
          <p:cNvPr id="30723"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30724" name="Text Box 17"/>
          <p:cNvSpPr txBox="1">
            <a:spLocks noChangeArrowheads="1"/>
          </p:cNvSpPr>
          <p:nvPr/>
        </p:nvSpPr>
        <p:spPr bwMode="auto">
          <a:xfrm>
            <a:off x="646113" y="5013325"/>
            <a:ext cx="41417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a:t>
            </a:r>
          </a:p>
        </p:txBody>
      </p:sp>
      <p:sp>
        <p:nvSpPr>
          <p:cNvPr id="30725" name="1 Rectángulo"/>
          <p:cNvSpPr>
            <a:spLocks noChangeArrowheads="1"/>
          </p:cNvSpPr>
          <p:nvPr/>
        </p:nvSpPr>
        <p:spPr bwMode="auto">
          <a:xfrm>
            <a:off x="827088" y="1455738"/>
            <a:ext cx="32988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1800" dirty="0">
                <a:solidFill>
                  <a:srgbClr val="1F497D"/>
                </a:solidFill>
                <a:latin typeface="Verdana" panose="020B0604030504040204" pitchFamily="34" charset="0"/>
              </a:rPr>
              <a:t>Reclamos Ingresados</a:t>
            </a:r>
          </a:p>
          <a:p>
            <a:pPr algn="ctr" eaLnBrk="1" hangingPunct="1">
              <a:spcBef>
                <a:spcPct val="0"/>
              </a:spcBef>
              <a:buFontTx/>
              <a:buNone/>
            </a:pPr>
            <a:r>
              <a:rPr lang="es-ES" sz="1800" dirty="0">
                <a:solidFill>
                  <a:srgbClr val="1F497D"/>
                </a:solidFill>
                <a:latin typeface="Verdana" panose="020B0604030504040204" pitchFamily="34" charset="0"/>
              </a:rPr>
              <a:t>Superintendencia de Salud</a:t>
            </a:r>
          </a:p>
        </p:txBody>
      </p:sp>
      <p:sp>
        <p:nvSpPr>
          <p:cNvPr id="30726" name="6 Rectángulo"/>
          <p:cNvSpPr>
            <a:spLocks noChangeArrowheads="1"/>
          </p:cNvSpPr>
          <p:nvPr/>
        </p:nvSpPr>
        <p:spPr bwMode="auto">
          <a:xfrm>
            <a:off x="4551363" y="1447800"/>
            <a:ext cx="4229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1800" dirty="0">
                <a:solidFill>
                  <a:srgbClr val="1F497D"/>
                </a:solidFill>
                <a:latin typeface="Verdana" panose="020B0604030504040204" pitchFamily="34" charset="0"/>
              </a:rPr>
              <a:t>Recursos de Protección Ingresados</a:t>
            </a:r>
          </a:p>
          <a:p>
            <a:pPr algn="ctr" eaLnBrk="1" hangingPunct="1">
              <a:spcBef>
                <a:spcPct val="0"/>
              </a:spcBef>
              <a:buFontTx/>
              <a:buNone/>
            </a:pPr>
            <a:r>
              <a:rPr lang="es-ES" sz="1800" dirty="0">
                <a:solidFill>
                  <a:srgbClr val="1F497D"/>
                </a:solidFill>
                <a:latin typeface="Verdana" panose="020B0604030504040204" pitchFamily="34" charset="0"/>
              </a:rPr>
              <a:t>Corte de Apelaciones</a:t>
            </a:r>
          </a:p>
        </p:txBody>
      </p:sp>
      <p:sp>
        <p:nvSpPr>
          <p:cNvPr id="30727" name="Text Box 17"/>
          <p:cNvSpPr txBox="1">
            <a:spLocks noChangeArrowheads="1"/>
          </p:cNvSpPr>
          <p:nvPr/>
        </p:nvSpPr>
        <p:spPr bwMode="auto">
          <a:xfrm>
            <a:off x="4592638" y="4972050"/>
            <a:ext cx="2892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a:t>
            </a:r>
            <a:r>
              <a:rPr lang="es-MX" sz="1000" dirty="0" smtClean="0">
                <a:solidFill>
                  <a:srgbClr val="404040"/>
                </a:solidFill>
                <a:latin typeface="Verdana" panose="020B0604030504040204" pitchFamily="34" charset="0"/>
              </a:rPr>
              <a:t>Poder Judicial</a:t>
            </a:r>
            <a:endParaRPr lang="es-MX" sz="1000" dirty="0">
              <a:solidFill>
                <a:srgbClr val="404040"/>
              </a:solidFill>
              <a:latin typeface="Verdana" panose="020B0604030504040204" pitchFamily="34" charset="0"/>
            </a:endParaRPr>
          </a:p>
        </p:txBody>
      </p:sp>
      <p:sp>
        <p:nvSpPr>
          <p:cNvPr id="30728"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4BD9D956-7B02-4530-A8DC-8D867E998982}" type="slidenum">
              <a:rPr lang="en-US" sz="1000" smtClean="0">
                <a:solidFill>
                  <a:srgbClr val="898989"/>
                </a:solidFill>
                <a:latin typeface="Verdana" panose="020B0604030504040204" pitchFamily="34" charset="0"/>
              </a:rPr>
              <a:pPr>
                <a:spcBef>
                  <a:spcPct val="0"/>
                </a:spcBef>
                <a:buFontTx/>
                <a:buNone/>
              </a:pPr>
              <a:t>17</a:t>
            </a:fld>
            <a:endParaRPr lang="en-US" sz="1000" dirty="0" smtClean="0">
              <a:solidFill>
                <a:srgbClr val="898989"/>
              </a:solidFill>
              <a:latin typeface="Verdana" panose="020B0604030504040204" pitchFamily="34" charset="0"/>
            </a:endParaRPr>
          </a:p>
        </p:txBody>
      </p:sp>
      <p:graphicFrame>
        <p:nvGraphicFramePr>
          <p:cNvPr id="13" name="2 Gráfico"/>
          <p:cNvGraphicFramePr>
            <a:graphicFrameLocks/>
          </p:cNvGraphicFramePr>
          <p:nvPr>
            <p:extLst>
              <p:ext uri="{D42A27DB-BD31-4B8C-83A1-F6EECF244321}">
                <p14:modId xmlns:p14="http://schemas.microsoft.com/office/powerpoint/2010/main" val="1484916286"/>
              </p:ext>
            </p:extLst>
          </p:nvPr>
        </p:nvGraphicFramePr>
        <p:xfrm>
          <a:off x="251520" y="2152650"/>
          <a:ext cx="40005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Gráfico 15"/>
          <p:cNvGraphicFramePr>
            <a:graphicFrameLocks/>
          </p:cNvGraphicFramePr>
          <p:nvPr>
            <p:extLst>
              <p:ext uri="{D42A27DB-BD31-4B8C-83A1-F6EECF244321}">
                <p14:modId xmlns:p14="http://schemas.microsoft.com/office/powerpoint/2010/main" val="2220300469"/>
              </p:ext>
            </p:extLst>
          </p:nvPr>
        </p:nvGraphicFramePr>
        <p:xfrm>
          <a:off x="4592638" y="2083184"/>
          <a:ext cx="3962400" cy="2720340"/>
        </p:xfrm>
        <a:graphic>
          <a:graphicData uri="http://schemas.openxmlformats.org/drawingml/2006/chart">
            <c:chart xmlns:c="http://schemas.openxmlformats.org/drawingml/2006/chart" xmlns:r="http://schemas.openxmlformats.org/officeDocument/2006/relationships" r:id="rId3"/>
          </a:graphicData>
        </a:graphic>
      </p:graphicFrame>
      <p:sp>
        <p:nvSpPr>
          <p:cNvPr id="2" name="CuadroTexto 1"/>
          <p:cNvSpPr txBox="1"/>
          <p:nvPr/>
        </p:nvSpPr>
        <p:spPr>
          <a:xfrm>
            <a:off x="646113" y="5589240"/>
            <a:ext cx="7670799" cy="738664"/>
          </a:xfrm>
          <a:prstGeom prst="rect">
            <a:avLst/>
          </a:prstGeom>
          <a:noFill/>
        </p:spPr>
        <p:txBody>
          <a:bodyPr wrap="square" rtlCol="0">
            <a:spAutoFit/>
          </a:bodyPr>
          <a:lstStyle/>
          <a:p>
            <a:pPr algn="just"/>
            <a:r>
              <a:rPr lang="es-CL" sz="1400" dirty="0" smtClean="0">
                <a:latin typeface="Verdana" panose="020B0604030504040204" pitchFamily="34" charset="0"/>
                <a:ea typeface="Verdana" panose="020B0604030504040204" pitchFamily="34" charset="0"/>
                <a:cs typeface="Verdana" panose="020B0604030504040204" pitchFamily="34" charset="0"/>
              </a:rPr>
              <a:t>El año 2015, los gastos legales representan un </a:t>
            </a:r>
            <a:r>
              <a:rPr lang="es-CL" sz="1400" b="1" dirty="0" smtClean="0">
                <a:latin typeface="Verdana" panose="020B0604030504040204" pitchFamily="34" charset="0"/>
                <a:ea typeface="Verdana" panose="020B0604030504040204" pitchFamily="34" charset="0"/>
                <a:cs typeface="Verdana" panose="020B0604030504040204" pitchFamily="34" charset="0"/>
              </a:rPr>
              <a:t>8,1%</a:t>
            </a:r>
            <a:r>
              <a:rPr lang="es-CL" sz="1400" dirty="0" smtClean="0">
                <a:latin typeface="Verdana" panose="020B0604030504040204" pitchFamily="34" charset="0"/>
                <a:ea typeface="Verdana" panose="020B0604030504040204" pitchFamily="34" charset="0"/>
                <a:cs typeface="Verdana" panose="020B0604030504040204" pitchFamily="34" charset="0"/>
              </a:rPr>
              <a:t> del Total de Gastos de Administración y Ventas del Sistema </a:t>
            </a:r>
            <a:r>
              <a:rPr lang="es-CL" sz="1400" dirty="0" err="1" smtClean="0">
                <a:latin typeface="Verdana" panose="020B0604030504040204" pitchFamily="34" charset="0"/>
                <a:ea typeface="Verdana" panose="020B0604030504040204" pitchFamily="34" charset="0"/>
                <a:cs typeface="Verdana" panose="020B0604030504040204" pitchFamily="34" charset="0"/>
              </a:rPr>
              <a:t>Isapre</a:t>
            </a:r>
            <a:r>
              <a:rPr lang="es-CL" sz="1400" dirty="0" smtClean="0">
                <a:latin typeface="Verdana" panose="020B0604030504040204" pitchFamily="34" charset="0"/>
                <a:ea typeface="Verdana" panose="020B0604030504040204" pitchFamily="34" charset="0"/>
                <a:cs typeface="Verdana" panose="020B0604030504040204" pitchFamily="34" charset="0"/>
              </a:rPr>
              <a:t> y explican un </a:t>
            </a:r>
            <a:r>
              <a:rPr lang="es-CL" sz="1400" b="1" dirty="0" smtClean="0">
                <a:latin typeface="Verdana" panose="020B0604030504040204" pitchFamily="34" charset="0"/>
                <a:ea typeface="Verdana" panose="020B0604030504040204" pitchFamily="34" charset="0"/>
                <a:cs typeface="Verdana" panose="020B0604030504040204" pitchFamily="34" charset="0"/>
              </a:rPr>
              <a:t>31,0% del aumento </a:t>
            </a:r>
            <a:r>
              <a:rPr lang="es-CL" sz="1400" dirty="0" smtClean="0">
                <a:latin typeface="Verdana" panose="020B0604030504040204" pitchFamily="34" charset="0"/>
                <a:ea typeface="Verdana" panose="020B0604030504040204" pitchFamily="34" charset="0"/>
                <a:cs typeface="Verdana" panose="020B0604030504040204" pitchFamily="34" charset="0"/>
              </a:rPr>
              <a:t>del GAV.</a:t>
            </a:r>
            <a:endParaRPr lang="es-CL" sz="1400" dirty="0">
              <a:latin typeface="Verdana" panose="020B0604030504040204" pitchFamily="34" charset="0"/>
              <a:ea typeface="Verdana" panose="020B0604030504040204" pitchFamily="34" charset="0"/>
              <a:cs typeface="Verdana" panose="020B0604030504040204" pitchFamily="34" charset="0"/>
            </a:endParaRPr>
          </a:p>
        </p:txBody>
      </p:sp>
      <p:sp>
        <p:nvSpPr>
          <p:cNvPr id="3" name="Abrir llave 2"/>
          <p:cNvSpPr/>
          <p:nvPr/>
        </p:nvSpPr>
        <p:spPr>
          <a:xfrm>
            <a:off x="2844974" y="2348880"/>
            <a:ext cx="214858" cy="936104"/>
          </a:xfrm>
          <a:prstGeom prst="leftBrac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L" dirty="0"/>
          </a:p>
        </p:txBody>
      </p:sp>
      <p:sp>
        <p:nvSpPr>
          <p:cNvPr id="4" name="CuadroTexto 3"/>
          <p:cNvSpPr txBox="1"/>
          <p:nvPr/>
        </p:nvSpPr>
        <p:spPr>
          <a:xfrm>
            <a:off x="1547664" y="2627620"/>
            <a:ext cx="1152128" cy="338554"/>
          </a:xfrm>
          <a:prstGeom prst="rect">
            <a:avLst/>
          </a:prstGeom>
          <a:noFill/>
        </p:spPr>
        <p:txBody>
          <a:bodyPr wrap="square" rtlCol="0">
            <a:spAutoFit/>
          </a:bodyPr>
          <a:lstStyle/>
          <a:p>
            <a:r>
              <a:rPr lang="es-CL" sz="16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+ 85,4%</a:t>
            </a:r>
            <a:endParaRPr lang="es-CL" sz="16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33432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ítulo 1"/>
          <p:cNvSpPr>
            <a:spLocks noGrp="1"/>
          </p:cNvSpPr>
          <p:nvPr>
            <p:ph type="title"/>
          </p:nvPr>
        </p:nvSpPr>
        <p:spPr>
          <a:xfrm>
            <a:off x="152400" y="152400"/>
            <a:ext cx="8164513" cy="828328"/>
          </a:xfrm>
        </p:spPr>
        <p:txBody>
          <a:bodyPr/>
          <a:lstStyle/>
          <a:p>
            <a:pPr algn="ctr"/>
            <a:r>
              <a:rPr lang="es-CL" sz="2200" b="1" dirty="0" smtClean="0">
                <a:latin typeface="Verdana" panose="020B0604030504040204" pitchFamily="34" charset="0"/>
                <a:cs typeface="Verdana" panose="020B0604030504040204" pitchFamily="34" charset="0"/>
              </a:rPr>
              <a:t>Gastos de Administración y Ventas (GAV) 2015:</a:t>
            </a:r>
            <a:br>
              <a:rPr lang="es-CL" sz="2200" b="1" dirty="0" smtClean="0">
                <a:latin typeface="Verdana" panose="020B0604030504040204" pitchFamily="34" charset="0"/>
                <a:cs typeface="Verdana" panose="020B0604030504040204" pitchFamily="34" charset="0"/>
              </a:rPr>
            </a:br>
            <a:r>
              <a:rPr lang="es-CL" sz="2200" b="1" dirty="0" smtClean="0">
                <a:latin typeface="Verdana" panose="020B0604030504040204" pitchFamily="34" charset="0"/>
                <a:cs typeface="Verdana" panose="020B0604030504040204" pitchFamily="34" charset="0"/>
              </a:rPr>
              <a:t>Incidencia de la Judicialización</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67314722"/>
              </p:ext>
            </p:extLst>
          </p:nvPr>
        </p:nvGraphicFramePr>
        <p:xfrm>
          <a:off x="467544" y="1007307"/>
          <a:ext cx="8177213" cy="5302013"/>
        </p:xfrm>
        <a:graphic>
          <a:graphicData uri="http://schemas.openxmlformats.org/drawingml/2006/chart">
            <c:chart xmlns:c="http://schemas.openxmlformats.org/drawingml/2006/chart" xmlns:r="http://schemas.openxmlformats.org/officeDocument/2006/relationships" r:id="rId2"/>
          </a:graphicData>
        </a:graphic>
      </p:graphicFrame>
      <p:sp>
        <p:nvSpPr>
          <p:cNvPr id="6" name="Footer Placeholder 10"/>
          <p:cNvSpPr txBox="1">
            <a:spLocks/>
          </p:cNvSpPr>
          <p:nvPr/>
        </p:nvSpPr>
        <p:spPr bwMode="auto">
          <a:xfrm>
            <a:off x="171450" y="6525344"/>
            <a:ext cx="2895600" cy="2460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defTabSz="457200" rtl="0" eaLnBrk="1" fontAlgn="base" hangingPunct="1">
              <a:spcBef>
                <a:spcPct val="20000"/>
              </a:spcBef>
              <a:spcAft>
                <a:spcPct val="0"/>
              </a:spcAft>
              <a:buFont typeface="Arial" panose="020B0604020202020204" pitchFamily="34" charset="0"/>
              <a:buChar char="•"/>
              <a:defRPr sz="2000" kern="1200">
                <a:solidFill>
                  <a:srgbClr val="595959"/>
                </a:solidFill>
                <a:latin typeface="Calibri" panose="020F0502020204030204" pitchFamily="34" charset="0"/>
                <a:ea typeface="ヒラギノ角ゴ Pro W3"/>
                <a:cs typeface="ヒラギノ角ゴ Pro W3"/>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595959"/>
                </a:solidFill>
                <a:latin typeface="Calibri" panose="020F0502020204030204" pitchFamily="34" charset="0"/>
                <a:ea typeface="ヒラギノ角ゴ Pro W3"/>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sz="1600" kern="1200">
                <a:solidFill>
                  <a:srgbClr val="595959"/>
                </a:solidFill>
                <a:latin typeface="Calibri" panose="020F0502020204030204" pitchFamily="34" charset="0"/>
                <a:ea typeface="ヒラギノ角ゴ Pro W3"/>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Calibri" panose="020F0502020204030204" pitchFamily="34" charset="0"/>
                <a:ea typeface="ヒラギノ角ゴ Pro W3"/>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Calibri" panose="020F0502020204030204" pitchFamily="34" charset="0"/>
                <a:ea typeface="ヒラギノ角ゴ Pro W3"/>
                <a:cs typeface="ヒラギノ角ゴ Pro W3"/>
              </a:defRPr>
            </a:lvl5pPr>
            <a:lvl6pPr marL="2514600" indent="-228600" algn="l" defTabSz="457200" rtl="0" eaLnBrk="0" fontAlgn="base" latinLnBrk="0" hangingPunct="0">
              <a:spcBef>
                <a:spcPct val="20000"/>
              </a:spcBef>
              <a:spcAft>
                <a:spcPct val="0"/>
              </a:spcAft>
              <a:buFont typeface="Arial" panose="020B0604020202020204" pitchFamily="34" charset="0"/>
              <a:buChar char="»"/>
              <a:defRPr sz="1400" kern="1200">
                <a:solidFill>
                  <a:srgbClr val="595959"/>
                </a:solidFill>
                <a:latin typeface="Calibri" panose="020F0502020204030204" pitchFamily="34" charset="0"/>
                <a:ea typeface="ヒラギノ角ゴ Pro W3"/>
                <a:cs typeface="ヒラギノ角ゴ Pro W3"/>
              </a:defRPr>
            </a:lvl6pPr>
            <a:lvl7pPr marL="2971800" indent="-228600" algn="l" defTabSz="457200" rtl="0" eaLnBrk="0" fontAlgn="base" latinLnBrk="0" hangingPunct="0">
              <a:spcBef>
                <a:spcPct val="20000"/>
              </a:spcBef>
              <a:spcAft>
                <a:spcPct val="0"/>
              </a:spcAft>
              <a:buFont typeface="Arial" panose="020B0604020202020204" pitchFamily="34" charset="0"/>
              <a:buChar char="»"/>
              <a:defRPr sz="1400" kern="1200">
                <a:solidFill>
                  <a:srgbClr val="595959"/>
                </a:solidFill>
                <a:latin typeface="Calibri" panose="020F0502020204030204" pitchFamily="34" charset="0"/>
                <a:ea typeface="ヒラギノ角ゴ Pro W3"/>
                <a:cs typeface="ヒラギノ角ゴ Pro W3"/>
              </a:defRPr>
            </a:lvl7pPr>
            <a:lvl8pPr marL="3429000" indent="-228600" algn="l" defTabSz="457200" rtl="0" eaLnBrk="0" fontAlgn="base" latinLnBrk="0" hangingPunct="0">
              <a:spcBef>
                <a:spcPct val="20000"/>
              </a:spcBef>
              <a:spcAft>
                <a:spcPct val="0"/>
              </a:spcAft>
              <a:buFont typeface="Arial" panose="020B0604020202020204" pitchFamily="34" charset="0"/>
              <a:buChar char="»"/>
              <a:defRPr sz="1400" kern="1200">
                <a:solidFill>
                  <a:srgbClr val="595959"/>
                </a:solidFill>
                <a:latin typeface="Calibri" panose="020F0502020204030204" pitchFamily="34" charset="0"/>
                <a:ea typeface="ヒラギノ角ゴ Pro W3"/>
                <a:cs typeface="ヒラギノ角ゴ Pro W3"/>
              </a:defRPr>
            </a:lvl8pPr>
            <a:lvl9pPr marL="3886200" indent="-228600" algn="l" defTabSz="457200" rtl="0" eaLnBrk="0" fontAlgn="base" latinLnBrk="0" hangingPunct="0">
              <a:spcBef>
                <a:spcPct val="20000"/>
              </a:spcBef>
              <a:spcAft>
                <a:spcPct val="0"/>
              </a:spcAft>
              <a:buFont typeface="Arial" panose="020B0604020202020204" pitchFamily="34" charset="0"/>
              <a:buChar char="»"/>
              <a:defRPr sz="1400" kern="12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7" name="Text Box 17"/>
          <p:cNvSpPr txBox="1">
            <a:spLocks noChangeArrowheads="1"/>
          </p:cNvSpPr>
          <p:nvPr/>
        </p:nvSpPr>
        <p:spPr bwMode="auto">
          <a:xfrm>
            <a:off x="196850" y="6093296"/>
            <a:ext cx="87328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a:t>
            </a:r>
            <a:r>
              <a:rPr lang="es-MX" sz="1000" dirty="0" smtClean="0">
                <a:solidFill>
                  <a:srgbClr val="404040"/>
                </a:solidFill>
                <a:latin typeface="Verdana" panose="020B0604030504040204" pitchFamily="34" charset="0"/>
              </a:rPr>
              <a:t>por el Departamento de Estudios y Desarrollo, </a:t>
            </a:r>
            <a:r>
              <a:rPr lang="es-MX" sz="1000" dirty="0">
                <a:solidFill>
                  <a:srgbClr val="404040"/>
                </a:solidFill>
                <a:latin typeface="Verdana" panose="020B0604030504040204" pitchFamily="34" charset="0"/>
              </a:rPr>
              <a:t>a partir de </a:t>
            </a:r>
            <a:r>
              <a:rPr lang="es-MX" sz="1000" dirty="0" smtClean="0">
                <a:solidFill>
                  <a:srgbClr val="404040"/>
                </a:solidFill>
                <a:latin typeface="Verdana" panose="020B0604030504040204" pitchFamily="34" charset="0"/>
              </a:rPr>
              <a:t>los Datos Financieros del año 2015 proporcionados por las isapres.</a:t>
            </a:r>
            <a:endParaRPr lang="es-ES" sz="1000" dirty="0">
              <a:solidFill>
                <a:srgbClr val="404040"/>
              </a:solidFill>
              <a:latin typeface="Verdana" panose="020B0604030504040204" pitchFamily="34" charset="0"/>
            </a:endParaRPr>
          </a:p>
        </p:txBody>
      </p:sp>
    </p:spTree>
    <p:extLst>
      <p:ext uri="{BB962C8B-B14F-4D97-AF65-F5344CB8AC3E}">
        <p14:creationId xmlns:p14="http://schemas.microsoft.com/office/powerpoint/2010/main" val="3046659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p:cNvSpPr>
            <a:spLocks noGrp="1"/>
          </p:cNvSpPr>
          <p:nvPr>
            <p:ph type="ftr" sz="quarter" idx="10"/>
          </p:nvPr>
        </p:nvSpPr>
        <p:spPr/>
        <p:txBody>
          <a:bodyPr/>
          <a:lstStyle/>
          <a:p>
            <a:pPr>
              <a:defRPr/>
            </a:pPr>
            <a:r>
              <a:rPr lang="es-ES" smtClean="0"/>
              <a:t>Gobierno de Chile | Superintendencia de Salud</a:t>
            </a:r>
            <a:endParaRPr lang="es-ES" dirty="0"/>
          </a:p>
        </p:txBody>
      </p:sp>
      <p:sp>
        <p:nvSpPr>
          <p:cNvPr id="3" name="Marcador de número de diapositiva 2"/>
          <p:cNvSpPr>
            <a:spLocks noGrp="1"/>
          </p:cNvSpPr>
          <p:nvPr>
            <p:ph type="sldNum" sz="quarter" idx="11"/>
          </p:nvPr>
        </p:nvSpPr>
        <p:spPr/>
        <p:txBody>
          <a:bodyPr/>
          <a:lstStyle/>
          <a:p>
            <a:pPr>
              <a:defRPr/>
            </a:pPr>
            <a:fld id="{CF6F98C5-1BCB-43DA-A967-290ED253613F}" type="slidenum">
              <a:rPr lang="en-US" smtClean="0"/>
              <a:pPr>
                <a:defRPr/>
              </a:pPr>
              <a:t>19</a:t>
            </a:fld>
            <a:endParaRPr lang="en-US" dirty="0"/>
          </a:p>
        </p:txBody>
      </p:sp>
      <p:sp>
        <p:nvSpPr>
          <p:cNvPr id="4" name="Título 1"/>
          <p:cNvSpPr txBox="1">
            <a:spLocks/>
          </p:cNvSpPr>
          <p:nvPr/>
        </p:nvSpPr>
        <p:spPr>
          <a:xfrm>
            <a:off x="152400" y="152400"/>
            <a:ext cx="8164513" cy="828328"/>
          </a:xfrm>
          <a:prstGeom prst="rect">
            <a:avLst/>
          </a:prstGeom>
        </p:spPr>
        <p:txBody>
          <a:bodyPr/>
          <a:lst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a:lstStyle>
          <a:p>
            <a:pPr algn="ctr"/>
            <a:r>
              <a:rPr lang="es-CL" sz="2200" b="1" dirty="0" smtClean="0">
                <a:latin typeface="Verdana" panose="020B0604030504040204" pitchFamily="34" charset="0"/>
                <a:cs typeface="Verdana" panose="020B0604030504040204" pitchFamily="34" charset="0"/>
              </a:rPr>
              <a:t>Variaciones Referenciales de los Costos de Isapres</a:t>
            </a:r>
          </a:p>
          <a:p>
            <a:pPr algn="ctr"/>
            <a:r>
              <a:rPr lang="es-CL" sz="2200" dirty="0" smtClean="0">
                <a:solidFill>
                  <a:srgbClr val="FF0000"/>
                </a:solidFill>
                <a:latin typeface="Verdana" panose="020B0604030504040204" pitchFamily="34" charset="0"/>
                <a:cs typeface="Verdana" panose="020B0604030504040204" pitchFamily="34" charset="0"/>
              </a:rPr>
              <a:t>Oct. 2013 a Sep. 2014 vs Oct. 2014 a Sep. 2015</a:t>
            </a:r>
          </a:p>
        </p:txBody>
      </p:sp>
      <p:pic>
        <p:nvPicPr>
          <p:cNvPr id="5" name="Imagen 4"/>
          <p:cNvPicPr>
            <a:picLocks noChangeAspect="1"/>
          </p:cNvPicPr>
          <p:nvPr/>
        </p:nvPicPr>
        <p:blipFill>
          <a:blip r:embed="rId3"/>
          <a:stretch>
            <a:fillRect/>
          </a:stretch>
        </p:blipFill>
        <p:spPr>
          <a:xfrm>
            <a:off x="152400" y="1628800"/>
            <a:ext cx="8740080" cy="3154312"/>
          </a:xfrm>
          <a:prstGeom prst="rect">
            <a:avLst/>
          </a:prstGeom>
        </p:spPr>
      </p:pic>
    </p:spTree>
    <p:extLst>
      <p:ext uri="{BB962C8B-B14F-4D97-AF65-F5344CB8AC3E}">
        <p14:creationId xmlns:p14="http://schemas.microsoft.com/office/powerpoint/2010/main" val="1337001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txBox="1">
            <a:spLocks/>
          </p:cNvSpPr>
          <p:nvPr/>
        </p:nvSpPr>
        <p:spPr bwMode="auto">
          <a:xfrm>
            <a:off x="90488" y="214313"/>
            <a:ext cx="83693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smtClean="0">
                <a:solidFill>
                  <a:srgbClr val="006CB7"/>
                </a:solidFill>
                <a:latin typeface="Verdana" panose="020B0604030504040204" pitchFamily="34" charset="0"/>
              </a:rPr>
              <a:t>Principales Resultados</a:t>
            </a:r>
            <a:endParaRPr lang="es-ES" sz="2200" b="1" dirty="0">
              <a:solidFill>
                <a:srgbClr val="006CB7"/>
              </a:solidFill>
              <a:latin typeface="Verdana" panose="020B0604030504040204" pitchFamily="34" charset="0"/>
            </a:endParaRPr>
          </a:p>
        </p:txBody>
      </p:sp>
      <p:sp>
        <p:nvSpPr>
          <p:cNvPr id="32771"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32772" name="Text Box 2"/>
          <p:cNvSpPr txBox="1">
            <a:spLocks noChangeArrowheads="1"/>
          </p:cNvSpPr>
          <p:nvPr/>
        </p:nvSpPr>
        <p:spPr bwMode="auto">
          <a:xfrm>
            <a:off x="467544" y="836712"/>
            <a:ext cx="8136904" cy="571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63538" indent="-363538">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just" eaLnBrk="1" hangingPunct="1">
              <a:spcBef>
                <a:spcPct val="70000"/>
              </a:spcBef>
              <a:buClr>
                <a:srgbClr val="006CB7"/>
              </a:buClr>
              <a:buSzPct val="120000"/>
              <a:buFont typeface="Verdana" panose="020B0604030504040204" pitchFamily="34" charset="0"/>
              <a:buChar char="●"/>
            </a:pPr>
            <a:r>
              <a:rPr lang="es-ES" sz="1700" dirty="0" smtClean="0">
                <a:solidFill>
                  <a:srgbClr val="404040"/>
                </a:solidFill>
                <a:latin typeface="Verdana" panose="020B0604030504040204" pitchFamily="34" charset="0"/>
              </a:rPr>
              <a:t>El </a:t>
            </a:r>
            <a:r>
              <a:rPr lang="es-ES" sz="1700" b="1" dirty="0">
                <a:solidFill>
                  <a:srgbClr val="404040"/>
                </a:solidFill>
                <a:latin typeface="Verdana" panose="020B0604030504040204" pitchFamily="34" charset="0"/>
              </a:rPr>
              <a:t>promedio ponderado de las variaciones </a:t>
            </a:r>
            <a:r>
              <a:rPr lang="es-ES" sz="1700" dirty="0">
                <a:solidFill>
                  <a:srgbClr val="404040"/>
                </a:solidFill>
                <a:latin typeface="Verdana" panose="020B0604030504040204" pitchFamily="34" charset="0"/>
              </a:rPr>
              <a:t>de precios informadas </a:t>
            </a:r>
            <a:r>
              <a:rPr lang="es-ES" sz="1700" dirty="0" smtClean="0">
                <a:solidFill>
                  <a:srgbClr val="404040"/>
                </a:solidFill>
                <a:latin typeface="Verdana" panose="020B0604030504040204" pitchFamily="34" charset="0"/>
              </a:rPr>
              <a:t>por las isapres para el proceso de adecuación de contratos que se inicia en julio de 2016, es equivalente </a:t>
            </a:r>
            <a:r>
              <a:rPr lang="es-ES" sz="1700" dirty="0">
                <a:solidFill>
                  <a:srgbClr val="404040"/>
                </a:solidFill>
                <a:latin typeface="Verdana" panose="020B0604030504040204" pitchFamily="34" charset="0"/>
              </a:rPr>
              <a:t>a un </a:t>
            </a:r>
            <a:r>
              <a:rPr lang="es-ES" sz="1700" b="1" dirty="0" smtClean="0">
                <a:solidFill>
                  <a:srgbClr val="404040"/>
                </a:solidFill>
                <a:latin typeface="Verdana" panose="020B0604030504040204" pitchFamily="34" charset="0"/>
              </a:rPr>
              <a:t>4,4%</a:t>
            </a:r>
            <a:r>
              <a:rPr lang="es-ES" sz="1700" dirty="0" smtClean="0">
                <a:solidFill>
                  <a:srgbClr val="404040"/>
                </a:solidFill>
                <a:latin typeface="Verdana" panose="020B0604030504040204" pitchFamily="34" charset="0"/>
              </a:rPr>
              <a:t> </a:t>
            </a:r>
            <a:r>
              <a:rPr lang="es-ES" sz="1700" b="1" dirty="0">
                <a:solidFill>
                  <a:srgbClr val="404040"/>
                </a:solidFill>
                <a:latin typeface="Verdana" panose="020B0604030504040204" pitchFamily="34" charset="0"/>
              </a:rPr>
              <a:t>real</a:t>
            </a:r>
            <a:r>
              <a:rPr lang="es-ES" sz="1700" dirty="0">
                <a:solidFill>
                  <a:srgbClr val="404040"/>
                </a:solidFill>
                <a:latin typeface="Verdana" panose="020B0604030504040204" pitchFamily="34" charset="0"/>
              </a:rPr>
              <a:t> </a:t>
            </a:r>
            <a:r>
              <a:rPr lang="es-ES" sz="1700" dirty="0" smtClean="0">
                <a:solidFill>
                  <a:srgbClr val="404040"/>
                </a:solidFill>
                <a:latin typeface="Verdana" panose="020B0604030504040204" pitchFamily="34" charset="0"/>
              </a:rPr>
              <a:t>(por sobre la inflación) para </a:t>
            </a:r>
            <a:r>
              <a:rPr lang="es-ES" sz="1700" dirty="0">
                <a:solidFill>
                  <a:srgbClr val="404040"/>
                </a:solidFill>
                <a:latin typeface="Verdana" panose="020B0604030504040204" pitchFamily="34" charset="0"/>
              </a:rPr>
              <a:t>el conjunto del Sistema. </a:t>
            </a:r>
            <a:endParaRPr lang="es-ES" sz="1700" dirty="0" smtClean="0">
              <a:solidFill>
                <a:srgbClr val="404040"/>
              </a:solidFill>
              <a:latin typeface="Verdana" panose="020B0604030504040204" pitchFamily="34" charset="0"/>
            </a:endParaRPr>
          </a:p>
          <a:p>
            <a:pPr algn="just" eaLnBrk="1" hangingPunct="1">
              <a:spcBef>
                <a:spcPct val="70000"/>
              </a:spcBef>
              <a:buClr>
                <a:srgbClr val="006CB7"/>
              </a:buClr>
              <a:buSzPct val="120000"/>
              <a:buFont typeface="Verdana" panose="020B0604030504040204" pitchFamily="34" charset="0"/>
              <a:buChar char="●"/>
            </a:pPr>
            <a:r>
              <a:rPr lang="es-ES" sz="1700" dirty="0" smtClean="0">
                <a:solidFill>
                  <a:srgbClr val="404040"/>
                </a:solidFill>
                <a:latin typeface="Verdana" panose="020B0604030504040204" pitchFamily="34" charset="0"/>
              </a:rPr>
              <a:t>El promedio de las alzas para este período </a:t>
            </a:r>
            <a:r>
              <a:rPr lang="es-ES" sz="1700" b="1" dirty="0" smtClean="0">
                <a:solidFill>
                  <a:srgbClr val="404040"/>
                </a:solidFill>
                <a:latin typeface="Verdana" panose="020B0604030504040204" pitchFamily="34" charset="0"/>
              </a:rPr>
              <a:t>es superior</a:t>
            </a:r>
            <a:r>
              <a:rPr lang="es-ES" sz="1700" dirty="0" smtClean="0">
                <a:solidFill>
                  <a:srgbClr val="404040"/>
                </a:solidFill>
                <a:latin typeface="Verdana" panose="020B0604030504040204" pitchFamily="34" charset="0"/>
              </a:rPr>
              <a:t> a la media observada en los últimos 10 años, la que fue </a:t>
            </a:r>
            <a:r>
              <a:rPr lang="es-ES" sz="1700" dirty="0">
                <a:solidFill>
                  <a:srgbClr val="404040"/>
                </a:solidFill>
                <a:latin typeface="Verdana" panose="020B0604030504040204" pitchFamily="34" charset="0"/>
              </a:rPr>
              <a:t>de </a:t>
            </a:r>
            <a:r>
              <a:rPr lang="es-ES" sz="1700" b="1" dirty="0">
                <a:solidFill>
                  <a:srgbClr val="404040"/>
                </a:solidFill>
                <a:latin typeface="Verdana" panose="020B0604030504040204" pitchFamily="34" charset="0"/>
              </a:rPr>
              <a:t>3,5</a:t>
            </a:r>
            <a:r>
              <a:rPr lang="es-ES" sz="1700" b="1" dirty="0" smtClean="0">
                <a:solidFill>
                  <a:srgbClr val="404040"/>
                </a:solidFill>
                <a:latin typeface="Verdana" panose="020B0604030504040204" pitchFamily="34" charset="0"/>
              </a:rPr>
              <a:t>% real.</a:t>
            </a:r>
            <a:r>
              <a:rPr lang="es-ES" sz="1700" dirty="0" smtClean="0">
                <a:solidFill>
                  <a:srgbClr val="404040"/>
                </a:solidFill>
                <a:latin typeface="Verdana" panose="020B0604030504040204" pitchFamily="34" charset="0"/>
              </a:rPr>
              <a:t> </a:t>
            </a:r>
          </a:p>
          <a:p>
            <a:pPr algn="just" eaLnBrk="1" hangingPunct="1">
              <a:spcBef>
                <a:spcPct val="70000"/>
              </a:spcBef>
              <a:buClr>
                <a:srgbClr val="006CB7"/>
              </a:buClr>
              <a:buSzPct val="120000"/>
              <a:buFont typeface="Verdana" panose="020B0604030504040204" pitchFamily="34" charset="0"/>
              <a:buChar char="●"/>
            </a:pPr>
            <a:r>
              <a:rPr lang="es-ES" sz="1700" b="1" dirty="0" smtClean="0">
                <a:solidFill>
                  <a:srgbClr val="404040"/>
                </a:solidFill>
                <a:latin typeface="Verdana" panose="020B0604030504040204" pitchFamily="34" charset="0"/>
              </a:rPr>
              <a:t>Cuatro</a:t>
            </a:r>
            <a:r>
              <a:rPr lang="es-ES" sz="1700" dirty="0" smtClean="0">
                <a:solidFill>
                  <a:srgbClr val="404040"/>
                </a:solidFill>
                <a:latin typeface="Verdana" panose="020B0604030504040204" pitchFamily="34" charset="0"/>
              </a:rPr>
              <a:t> </a:t>
            </a:r>
            <a:r>
              <a:rPr lang="es-ES" sz="1700" b="1" dirty="0" err="1" smtClean="0">
                <a:solidFill>
                  <a:srgbClr val="404040"/>
                </a:solidFill>
                <a:latin typeface="Verdana" panose="020B0604030504040204" pitchFamily="34" charset="0"/>
              </a:rPr>
              <a:t>Isapres</a:t>
            </a:r>
            <a:r>
              <a:rPr lang="es-ES" sz="1700" dirty="0" smtClean="0">
                <a:solidFill>
                  <a:srgbClr val="404040"/>
                </a:solidFill>
                <a:latin typeface="Verdana" panose="020B0604030504040204" pitchFamily="34" charset="0"/>
              </a:rPr>
              <a:t> (3 </a:t>
            </a:r>
            <a:r>
              <a:rPr lang="es-ES" sz="1700" dirty="0">
                <a:solidFill>
                  <a:srgbClr val="404040"/>
                </a:solidFill>
                <a:latin typeface="Verdana" panose="020B0604030504040204" pitchFamily="34" charset="0"/>
              </a:rPr>
              <a:t>abiertas y </a:t>
            </a:r>
            <a:r>
              <a:rPr lang="es-ES" sz="1700" dirty="0" smtClean="0">
                <a:solidFill>
                  <a:srgbClr val="404040"/>
                </a:solidFill>
                <a:latin typeface="Verdana" panose="020B0604030504040204" pitchFamily="34" charset="0"/>
              </a:rPr>
              <a:t>1 </a:t>
            </a:r>
            <a:r>
              <a:rPr lang="es-ES" sz="1700" dirty="0">
                <a:solidFill>
                  <a:srgbClr val="404040"/>
                </a:solidFill>
                <a:latin typeface="Verdana" panose="020B0604030504040204" pitchFamily="34" charset="0"/>
              </a:rPr>
              <a:t>cerrada) de un total de </a:t>
            </a:r>
            <a:r>
              <a:rPr lang="es-ES" sz="1700" dirty="0" smtClean="0">
                <a:solidFill>
                  <a:srgbClr val="404040"/>
                </a:solidFill>
                <a:latin typeface="Verdana" panose="020B0604030504040204" pitchFamily="34" charset="0"/>
              </a:rPr>
              <a:t>13</a:t>
            </a:r>
            <a:r>
              <a:rPr lang="es-ES" sz="1700" b="1" dirty="0" smtClean="0">
                <a:solidFill>
                  <a:srgbClr val="404040"/>
                </a:solidFill>
                <a:latin typeface="Verdana" panose="020B0604030504040204" pitchFamily="34" charset="0"/>
              </a:rPr>
              <a:t>, </a:t>
            </a:r>
            <a:r>
              <a:rPr lang="es-ES" sz="1700" b="1" dirty="0">
                <a:solidFill>
                  <a:srgbClr val="404040"/>
                </a:solidFill>
                <a:latin typeface="Verdana" panose="020B0604030504040204" pitchFamily="34" charset="0"/>
              </a:rPr>
              <a:t>informaron que aplicarán alzas</a:t>
            </a:r>
            <a:r>
              <a:rPr lang="es-ES" sz="1700" dirty="0">
                <a:solidFill>
                  <a:srgbClr val="404040"/>
                </a:solidFill>
                <a:latin typeface="Verdana" panose="020B0604030504040204" pitchFamily="34" charset="0"/>
              </a:rPr>
              <a:t> de precios en el próximo proceso de adecuación de contratos</a:t>
            </a:r>
            <a:r>
              <a:rPr lang="es-ES" sz="1700" dirty="0" smtClean="0">
                <a:solidFill>
                  <a:srgbClr val="404040"/>
                </a:solidFill>
                <a:latin typeface="Verdana" panose="020B0604030504040204" pitchFamily="34" charset="0"/>
              </a:rPr>
              <a:t>.</a:t>
            </a:r>
          </a:p>
          <a:p>
            <a:pPr algn="just" eaLnBrk="1" hangingPunct="1">
              <a:spcBef>
                <a:spcPct val="70000"/>
              </a:spcBef>
              <a:buClr>
                <a:srgbClr val="006CB7"/>
              </a:buClr>
              <a:buSzPct val="120000"/>
              <a:buFont typeface="Verdana" panose="020B0604030504040204" pitchFamily="34" charset="0"/>
              <a:buChar char="●"/>
            </a:pPr>
            <a:r>
              <a:rPr lang="es-ES" sz="1700" dirty="0" smtClean="0">
                <a:solidFill>
                  <a:srgbClr val="404040"/>
                </a:solidFill>
                <a:latin typeface="Verdana" panose="020B0604030504040204" pitchFamily="34" charset="0"/>
              </a:rPr>
              <a:t>Las </a:t>
            </a:r>
            <a:r>
              <a:rPr lang="es-ES" sz="1700" b="1" dirty="0">
                <a:solidFill>
                  <a:srgbClr val="404040"/>
                </a:solidFill>
                <a:latin typeface="Verdana" panose="020B0604030504040204" pitchFamily="34" charset="0"/>
              </a:rPr>
              <a:t>variaciones de </a:t>
            </a:r>
            <a:r>
              <a:rPr lang="es-ES" sz="1700" b="1" dirty="0" smtClean="0">
                <a:solidFill>
                  <a:srgbClr val="404040"/>
                </a:solidFill>
                <a:latin typeface="Verdana" panose="020B0604030504040204" pitchFamily="34" charset="0"/>
              </a:rPr>
              <a:t>precios</a:t>
            </a:r>
            <a:r>
              <a:rPr lang="es-ES" sz="1700" dirty="0" smtClean="0">
                <a:solidFill>
                  <a:srgbClr val="404040"/>
                </a:solidFill>
                <a:latin typeface="Verdana" panose="020B0604030504040204" pitchFamily="34" charset="0"/>
              </a:rPr>
              <a:t>, de aquellas </a:t>
            </a:r>
            <a:r>
              <a:rPr lang="es-ES" sz="1700" dirty="0" err="1" smtClean="0">
                <a:solidFill>
                  <a:srgbClr val="404040"/>
                </a:solidFill>
                <a:latin typeface="Verdana" panose="020B0604030504040204" pitchFamily="34" charset="0"/>
              </a:rPr>
              <a:t>Isapres</a:t>
            </a:r>
            <a:r>
              <a:rPr lang="es-ES" sz="1700" dirty="0" smtClean="0">
                <a:solidFill>
                  <a:srgbClr val="404040"/>
                </a:solidFill>
                <a:latin typeface="Verdana" panose="020B0604030504040204" pitchFamily="34" charset="0"/>
              </a:rPr>
              <a:t> que aplicarán adecuación de contratos, </a:t>
            </a:r>
            <a:r>
              <a:rPr lang="es-ES" sz="1700" dirty="0">
                <a:solidFill>
                  <a:srgbClr val="404040"/>
                </a:solidFill>
                <a:latin typeface="Verdana" panose="020B0604030504040204" pitchFamily="34" charset="0"/>
              </a:rPr>
              <a:t>fluctuarán entre </a:t>
            </a:r>
            <a:r>
              <a:rPr lang="es-ES" sz="1700" dirty="0" smtClean="0">
                <a:solidFill>
                  <a:srgbClr val="404040"/>
                </a:solidFill>
                <a:latin typeface="Verdana" panose="020B0604030504040204" pitchFamily="34" charset="0"/>
              </a:rPr>
              <a:t>un </a:t>
            </a:r>
            <a:r>
              <a:rPr lang="es-ES" sz="1700" b="1" dirty="0" smtClean="0">
                <a:solidFill>
                  <a:srgbClr val="404040"/>
                </a:solidFill>
                <a:latin typeface="Verdana" panose="020B0604030504040204" pitchFamily="34" charset="0"/>
              </a:rPr>
              <a:t>3,9</a:t>
            </a:r>
            <a:r>
              <a:rPr lang="es-ES" sz="1700" dirty="0" smtClean="0">
                <a:solidFill>
                  <a:srgbClr val="404040"/>
                </a:solidFill>
                <a:latin typeface="Verdana" panose="020B0604030504040204" pitchFamily="34" charset="0"/>
              </a:rPr>
              <a:t>% </a:t>
            </a:r>
            <a:r>
              <a:rPr lang="es-ES" sz="1700" dirty="0">
                <a:solidFill>
                  <a:srgbClr val="404040"/>
                </a:solidFill>
                <a:latin typeface="Verdana" panose="020B0604030504040204" pitchFamily="34" charset="0"/>
              </a:rPr>
              <a:t>y </a:t>
            </a:r>
            <a:r>
              <a:rPr lang="es-ES" sz="1700" dirty="0" smtClean="0">
                <a:solidFill>
                  <a:srgbClr val="404040"/>
                </a:solidFill>
                <a:latin typeface="Verdana" panose="020B0604030504040204" pitchFamily="34" charset="0"/>
              </a:rPr>
              <a:t>un </a:t>
            </a:r>
            <a:r>
              <a:rPr lang="es-ES" sz="1700" b="1" dirty="0" smtClean="0">
                <a:solidFill>
                  <a:srgbClr val="404040"/>
                </a:solidFill>
                <a:latin typeface="Verdana" panose="020B0604030504040204" pitchFamily="34" charset="0"/>
              </a:rPr>
              <a:t>12,5% real </a:t>
            </a:r>
            <a:r>
              <a:rPr lang="es-ES" sz="1700" dirty="0" smtClean="0">
                <a:solidFill>
                  <a:srgbClr val="404040"/>
                </a:solidFill>
                <a:latin typeface="Verdana" panose="020B0604030504040204" pitchFamily="34" charset="0"/>
              </a:rPr>
              <a:t>(por sobre la inflación).</a:t>
            </a:r>
            <a:endParaRPr lang="es-ES" sz="1700" dirty="0">
              <a:solidFill>
                <a:srgbClr val="404040"/>
              </a:solidFill>
              <a:latin typeface="Verdana" panose="020B0604030504040204" pitchFamily="34" charset="0"/>
            </a:endParaRPr>
          </a:p>
          <a:p>
            <a:pPr algn="just" eaLnBrk="1" hangingPunct="1">
              <a:spcBef>
                <a:spcPct val="70000"/>
              </a:spcBef>
              <a:buClr>
                <a:srgbClr val="006CB7"/>
              </a:buClr>
              <a:buSzPct val="120000"/>
              <a:buFont typeface="Verdana" panose="020B0604030504040204" pitchFamily="34" charset="0"/>
              <a:buChar char="●"/>
            </a:pPr>
            <a:r>
              <a:rPr lang="es-ES" sz="1700" dirty="0" smtClean="0">
                <a:solidFill>
                  <a:srgbClr val="404040"/>
                </a:solidFill>
                <a:latin typeface="Verdana" panose="020B0604030504040204" pitchFamily="34" charset="0"/>
              </a:rPr>
              <a:t>Las </a:t>
            </a:r>
            <a:r>
              <a:rPr lang="es-ES" sz="1700" b="1" dirty="0" smtClean="0">
                <a:solidFill>
                  <a:srgbClr val="404040"/>
                </a:solidFill>
                <a:latin typeface="Verdana" panose="020B0604030504040204" pitchFamily="34" charset="0"/>
              </a:rPr>
              <a:t>alzas afectarán al</a:t>
            </a:r>
            <a:r>
              <a:rPr lang="es-ES" sz="1700" dirty="0" smtClean="0">
                <a:solidFill>
                  <a:srgbClr val="404040"/>
                </a:solidFill>
                <a:latin typeface="Verdana" panose="020B0604030504040204" pitchFamily="34" charset="0"/>
              </a:rPr>
              <a:t> </a:t>
            </a:r>
            <a:r>
              <a:rPr lang="es-ES" sz="1700" b="1" dirty="0" smtClean="0">
                <a:solidFill>
                  <a:srgbClr val="404040"/>
                </a:solidFill>
                <a:latin typeface="Verdana" panose="020B0604030504040204" pitchFamily="34" charset="0"/>
              </a:rPr>
              <a:t>48,6% </a:t>
            </a:r>
            <a:r>
              <a:rPr lang="es-ES" sz="1700" dirty="0" smtClean="0">
                <a:solidFill>
                  <a:srgbClr val="404040"/>
                </a:solidFill>
                <a:latin typeface="Verdana" panose="020B0604030504040204" pitchFamily="34" charset="0"/>
              </a:rPr>
              <a:t>del total de beneficiarios del Sistema </a:t>
            </a:r>
            <a:r>
              <a:rPr lang="es-ES" sz="1700" b="1" dirty="0" smtClean="0">
                <a:solidFill>
                  <a:srgbClr val="404040"/>
                </a:solidFill>
                <a:latin typeface="Verdana" panose="020B0604030504040204" pitchFamily="34" charset="0"/>
              </a:rPr>
              <a:t>(1.664.916  de beneficiarios). No se verán afectados el 51,4% restante (1.757.751).</a:t>
            </a:r>
          </a:p>
          <a:p>
            <a:pPr algn="just" eaLnBrk="1" hangingPunct="1">
              <a:spcBef>
                <a:spcPct val="70000"/>
              </a:spcBef>
              <a:buClr>
                <a:srgbClr val="006CB7"/>
              </a:buClr>
              <a:buSzPct val="120000"/>
              <a:buFont typeface="Verdana" panose="020B0604030504040204" pitchFamily="34" charset="0"/>
              <a:buChar char="●"/>
            </a:pPr>
            <a:r>
              <a:rPr lang="es-ES" sz="1700" dirty="0" smtClean="0">
                <a:solidFill>
                  <a:srgbClr val="404040"/>
                </a:solidFill>
                <a:latin typeface="Verdana" panose="020B0604030504040204" pitchFamily="34" charset="0"/>
              </a:rPr>
              <a:t>El </a:t>
            </a:r>
            <a:r>
              <a:rPr lang="es-ES" sz="1700" b="1" dirty="0" smtClean="0">
                <a:solidFill>
                  <a:srgbClr val="404040"/>
                </a:solidFill>
                <a:latin typeface="Verdana" panose="020B0604030504040204" pitchFamily="34" charset="0"/>
              </a:rPr>
              <a:t>55,1%</a:t>
            </a:r>
            <a:r>
              <a:rPr lang="es-ES" sz="1700" dirty="0" smtClean="0">
                <a:solidFill>
                  <a:srgbClr val="404040"/>
                </a:solidFill>
                <a:latin typeface="Verdana" panose="020B0604030504040204" pitchFamily="34" charset="0"/>
              </a:rPr>
              <a:t> de los beneficiarios de los planes individuales experimentará alzas </a:t>
            </a:r>
            <a:r>
              <a:rPr lang="es-ES" sz="1700" b="1" dirty="0" smtClean="0">
                <a:solidFill>
                  <a:srgbClr val="404040"/>
                </a:solidFill>
                <a:latin typeface="Verdana" panose="020B0604030504040204" pitchFamily="34" charset="0"/>
              </a:rPr>
              <a:t>superiores al 4% real,</a:t>
            </a:r>
            <a:r>
              <a:rPr lang="es-ES" sz="1700" dirty="0" smtClean="0">
                <a:solidFill>
                  <a:srgbClr val="404040"/>
                </a:solidFill>
                <a:latin typeface="Verdana" panose="020B0604030504040204" pitchFamily="34" charset="0"/>
              </a:rPr>
              <a:t> un </a:t>
            </a:r>
            <a:r>
              <a:rPr lang="es-ES" sz="1700" b="1" dirty="0" smtClean="0">
                <a:solidFill>
                  <a:srgbClr val="404040"/>
                </a:solidFill>
                <a:latin typeface="Verdana" panose="020B0604030504040204" pitchFamily="34" charset="0"/>
              </a:rPr>
              <a:t>40,8%</a:t>
            </a:r>
            <a:r>
              <a:rPr lang="es-ES" sz="1700" dirty="0" smtClean="0">
                <a:solidFill>
                  <a:srgbClr val="404040"/>
                </a:solidFill>
                <a:latin typeface="Verdana" panose="020B0604030504040204" pitchFamily="34" charset="0"/>
              </a:rPr>
              <a:t> </a:t>
            </a:r>
            <a:r>
              <a:rPr lang="es-ES" sz="1700" b="1" dirty="0" smtClean="0">
                <a:solidFill>
                  <a:srgbClr val="404040"/>
                </a:solidFill>
                <a:latin typeface="Verdana" panose="020B0604030504040204" pitchFamily="34" charset="0"/>
              </a:rPr>
              <a:t>superiores al 6% real </a:t>
            </a:r>
            <a:r>
              <a:rPr lang="es-ES" sz="1700" dirty="0" smtClean="0">
                <a:solidFill>
                  <a:srgbClr val="404040"/>
                </a:solidFill>
                <a:latin typeface="Verdana" panose="020B0604030504040204" pitchFamily="34" charset="0"/>
              </a:rPr>
              <a:t>y un </a:t>
            </a:r>
            <a:r>
              <a:rPr lang="es-ES" sz="1700" b="1" dirty="0" smtClean="0">
                <a:solidFill>
                  <a:srgbClr val="404040"/>
                </a:solidFill>
                <a:latin typeface="Verdana" panose="020B0604030504040204" pitchFamily="34" charset="0"/>
              </a:rPr>
              <a:t>4,2% tendrá un alza de 12,5% real.</a:t>
            </a:r>
          </a:p>
        </p:txBody>
      </p:sp>
      <p:sp>
        <p:nvSpPr>
          <p:cNvPr id="32773"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9F4F8503-05C2-476A-B170-307A2633CAD7}" type="slidenum">
              <a:rPr lang="en-US" sz="1000" smtClean="0">
                <a:solidFill>
                  <a:srgbClr val="898989"/>
                </a:solidFill>
                <a:latin typeface="Verdana" panose="020B0604030504040204" pitchFamily="34" charset="0"/>
              </a:rPr>
              <a:pPr>
                <a:spcBef>
                  <a:spcPct val="0"/>
                </a:spcBef>
                <a:buFontTx/>
                <a:buNone/>
              </a:pPr>
              <a:t>2</a:t>
            </a:fld>
            <a:endParaRPr lang="en-US" sz="1000" dirty="0" smtClean="0">
              <a:solidFill>
                <a:srgbClr val="898989"/>
              </a:solidFill>
              <a:latin typeface="Verdana" panose="020B0604030504040204" pitchFamily="34" charset="0"/>
            </a:endParaRPr>
          </a:p>
        </p:txBody>
      </p:sp>
    </p:spTree>
    <p:extLst>
      <p:ext uri="{BB962C8B-B14F-4D97-AF65-F5344CB8AC3E}">
        <p14:creationId xmlns:p14="http://schemas.microsoft.com/office/powerpoint/2010/main" val="2080199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txBox="1">
            <a:spLocks/>
          </p:cNvSpPr>
          <p:nvPr/>
        </p:nvSpPr>
        <p:spPr bwMode="auto">
          <a:xfrm>
            <a:off x="90488" y="279136"/>
            <a:ext cx="83693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smtClean="0">
                <a:solidFill>
                  <a:srgbClr val="006CB7"/>
                </a:solidFill>
                <a:latin typeface="Verdana" panose="020B0604030504040204" pitchFamily="34" charset="0"/>
              </a:rPr>
              <a:t>Consideraciones Finales</a:t>
            </a:r>
            <a:endParaRPr lang="es-ES" sz="2200" b="1" dirty="0">
              <a:solidFill>
                <a:srgbClr val="006CB7"/>
              </a:solidFill>
              <a:latin typeface="Verdana" panose="020B0604030504040204" pitchFamily="34" charset="0"/>
            </a:endParaRPr>
          </a:p>
        </p:txBody>
      </p:sp>
      <p:sp>
        <p:nvSpPr>
          <p:cNvPr id="32771"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32772" name="Text Box 2"/>
          <p:cNvSpPr txBox="1">
            <a:spLocks noChangeArrowheads="1"/>
          </p:cNvSpPr>
          <p:nvPr/>
        </p:nvSpPr>
        <p:spPr bwMode="auto">
          <a:xfrm>
            <a:off x="539552" y="1052736"/>
            <a:ext cx="7777361" cy="51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63538" indent="-363538">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just" eaLnBrk="1" hangingPunct="1">
              <a:spcBef>
                <a:spcPct val="70000"/>
              </a:spcBef>
              <a:buClr>
                <a:srgbClr val="006CB7"/>
              </a:buClr>
              <a:buSzPct val="120000"/>
              <a:buFont typeface="Verdana" panose="020B0604030504040204" pitchFamily="34" charset="0"/>
              <a:buChar char="●"/>
            </a:pPr>
            <a:r>
              <a:rPr lang="es-MX" sz="1800" dirty="0" smtClean="0">
                <a:solidFill>
                  <a:srgbClr val="404040"/>
                </a:solidFill>
                <a:latin typeface="Verdana" panose="020B0604030504040204" pitchFamily="34" charset="0"/>
              </a:rPr>
              <a:t>Los </a:t>
            </a:r>
            <a:r>
              <a:rPr lang="es-MX" sz="1800" dirty="0">
                <a:solidFill>
                  <a:srgbClr val="404040"/>
                </a:solidFill>
                <a:latin typeface="Verdana" panose="020B0604030504040204" pitchFamily="34" charset="0"/>
              </a:rPr>
              <a:t>nuevos precios comenzarán a regir a partir de julio de </a:t>
            </a:r>
            <a:r>
              <a:rPr lang="es-MX" sz="1800" dirty="0" smtClean="0">
                <a:solidFill>
                  <a:srgbClr val="404040"/>
                </a:solidFill>
                <a:latin typeface="Verdana" panose="020B0604030504040204" pitchFamily="34" charset="0"/>
              </a:rPr>
              <a:t>2016 </a:t>
            </a:r>
            <a:r>
              <a:rPr lang="es-MX" sz="1800" dirty="0">
                <a:solidFill>
                  <a:srgbClr val="404040"/>
                </a:solidFill>
                <a:latin typeface="Verdana" panose="020B0604030504040204" pitchFamily="34" charset="0"/>
              </a:rPr>
              <a:t>y se aplicarán a cada contrato en el mes de su anualidad</a:t>
            </a:r>
            <a:r>
              <a:rPr lang="es-MX" sz="1800" dirty="0" smtClean="0">
                <a:solidFill>
                  <a:srgbClr val="404040"/>
                </a:solidFill>
                <a:latin typeface="Verdana" panose="020B0604030504040204" pitchFamily="34" charset="0"/>
              </a:rPr>
              <a:t>.</a:t>
            </a:r>
          </a:p>
          <a:p>
            <a:pPr algn="just" eaLnBrk="1" hangingPunct="1">
              <a:spcBef>
                <a:spcPct val="70000"/>
              </a:spcBef>
              <a:buClr>
                <a:srgbClr val="006CB7"/>
              </a:buClr>
              <a:buSzPct val="120000"/>
              <a:buFont typeface="Verdana" panose="020B0604030504040204" pitchFamily="34" charset="0"/>
              <a:buChar char="●"/>
            </a:pPr>
            <a:r>
              <a:rPr lang="es-MX" sz="1800" dirty="0" smtClean="0">
                <a:solidFill>
                  <a:srgbClr val="404040"/>
                </a:solidFill>
                <a:latin typeface="Verdana" panose="020B0604030504040204" pitchFamily="34" charset="0"/>
              </a:rPr>
              <a:t>Las </a:t>
            </a:r>
            <a:r>
              <a:rPr lang="es-MX" sz="1800" dirty="0">
                <a:solidFill>
                  <a:srgbClr val="404040"/>
                </a:solidFill>
                <a:latin typeface="Verdana" panose="020B0604030504040204" pitchFamily="34" charset="0"/>
              </a:rPr>
              <a:t>cartas de adecuación notificando estas alzas van a ser remitidas por las </a:t>
            </a:r>
            <a:r>
              <a:rPr lang="es-MX" sz="1800" dirty="0" smtClean="0">
                <a:solidFill>
                  <a:srgbClr val="404040"/>
                </a:solidFill>
                <a:latin typeface="Verdana" panose="020B0604030504040204" pitchFamily="34" charset="0"/>
              </a:rPr>
              <a:t>isapres a partir del mes de abril, con 90 días de anticipación al mes de cumplimiento de la anualidad de cada contrato.</a:t>
            </a:r>
            <a:endParaRPr lang="es-MX" sz="1800" dirty="0">
              <a:solidFill>
                <a:srgbClr val="404040"/>
              </a:solidFill>
              <a:latin typeface="Verdana" panose="020B0604030504040204" pitchFamily="34" charset="0"/>
            </a:endParaRPr>
          </a:p>
          <a:p>
            <a:pPr algn="just" eaLnBrk="1" hangingPunct="1">
              <a:spcBef>
                <a:spcPct val="70000"/>
              </a:spcBef>
              <a:buClr>
                <a:srgbClr val="006CB7"/>
              </a:buClr>
              <a:buSzPct val="120000"/>
              <a:buFont typeface="Verdana" panose="020B0604030504040204" pitchFamily="34" charset="0"/>
              <a:buChar char="●"/>
            </a:pPr>
            <a:r>
              <a:rPr lang="es-CL" sz="1800" dirty="0" smtClean="0">
                <a:solidFill>
                  <a:srgbClr val="404040"/>
                </a:solidFill>
                <a:latin typeface="Verdana" panose="020B0604030504040204" pitchFamily="34" charset="0"/>
              </a:rPr>
              <a:t>Luego de conocer el alza, los beneficiarios tienen las siguientes opciones:</a:t>
            </a:r>
          </a:p>
          <a:p>
            <a:pPr marL="665162" lvl="1" algn="just" eaLnBrk="1" hangingPunct="1">
              <a:spcBef>
                <a:spcPts val="0"/>
              </a:spcBef>
              <a:buClr>
                <a:srgbClr val="006CB7"/>
              </a:buClr>
              <a:buSzPct val="120000"/>
              <a:buFont typeface="Wingdings" panose="05000000000000000000" pitchFamily="2" charset="2"/>
              <a:buChar char="ü"/>
              <a:tabLst>
                <a:tab pos="725488" algn="l"/>
              </a:tabLst>
            </a:pPr>
            <a:r>
              <a:rPr lang="es-CL" sz="1800" dirty="0" smtClean="0">
                <a:solidFill>
                  <a:srgbClr val="404040"/>
                </a:solidFill>
                <a:latin typeface="Verdana" panose="020B0604030504040204" pitchFamily="34" charset="0"/>
              </a:rPr>
              <a:t>Aceptar </a:t>
            </a:r>
            <a:r>
              <a:rPr lang="es-CL" sz="1800" dirty="0">
                <a:solidFill>
                  <a:srgbClr val="404040"/>
                </a:solidFill>
                <a:latin typeface="Verdana" panose="020B0604030504040204" pitchFamily="34" charset="0"/>
              </a:rPr>
              <a:t>la propuesta de alza </a:t>
            </a:r>
            <a:r>
              <a:rPr lang="es-CL" sz="1800" dirty="0" smtClean="0">
                <a:solidFill>
                  <a:srgbClr val="404040"/>
                </a:solidFill>
                <a:latin typeface="Verdana" panose="020B0604030504040204" pitchFamily="34" charset="0"/>
              </a:rPr>
              <a:t>efectuada </a:t>
            </a:r>
            <a:r>
              <a:rPr lang="es-CL" sz="1800" dirty="0">
                <a:solidFill>
                  <a:srgbClr val="404040"/>
                </a:solidFill>
                <a:latin typeface="Verdana" panose="020B0604030504040204" pitchFamily="34" charset="0"/>
              </a:rPr>
              <a:t>por la Isapre, es decir, mantener el </a:t>
            </a:r>
            <a:r>
              <a:rPr lang="es-CL" sz="1800" dirty="0" smtClean="0">
                <a:solidFill>
                  <a:srgbClr val="404040"/>
                </a:solidFill>
                <a:latin typeface="Verdana" panose="020B0604030504040204" pitchFamily="34" charset="0"/>
              </a:rPr>
              <a:t>plan a un nuevo precio. </a:t>
            </a:r>
          </a:p>
          <a:p>
            <a:pPr marL="665162" lvl="1" algn="just" eaLnBrk="1" hangingPunct="1">
              <a:spcBef>
                <a:spcPts val="0"/>
              </a:spcBef>
              <a:buClr>
                <a:srgbClr val="006CB7"/>
              </a:buClr>
              <a:buSzPct val="120000"/>
              <a:buFont typeface="Wingdings" panose="05000000000000000000" pitchFamily="2" charset="2"/>
              <a:buChar char="ü"/>
              <a:tabLst>
                <a:tab pos="725488" algn="l"/>
              </a:tabLst>
            </a:pPr>
            <a:r>
              <a:rPr lang="es-CL" sz="1800" dirty="0" smtClean="0">
                <a:solidFill>
                  <a:srgbClr val="404040"/>
                </a:solidFill>
                <a:latin typeface="Verdana" panose="020B0604030504040204" pitchFamily="34" charset="0"/>
              </a:rPr>
              <a:t>Cambiar </a:t>
            </a:r>
            <a:r>
              <a:rPr lang="es-CL" sz="1800" dirty="0">
                <a:solidFill>
                  <a:srgbClr val="404040"/>
                </a:solidFill>
                <a:latin typeface="Verdana" panose="020B0604030504040204" pitchFamily="34" charset="0"/>
              </a:rPr>
              <a:t>de plan dentro de la misma Isapre, a uno que se ajuste </a:t>
            </a:r>
            <a:r>
              <a:rPr lang="es-CL" sz="1800" dirty="0" smtClean="0">
                <a:solidFill>
                  <a:srgbClr val="404040"/>
                </a:solidFill>
                <a:latin typeface="Verdana" panose="020B0604030504040204" pitchFamily="34" charset="0"/>
              </a:rPr>
              <a:t>mejor a la actual cotización de salud. </a:t>
            </a:r>
            <a:endParaRPr lang="es-CL" sz="1800" dirty="0">
              <a:solidFill>
                <a:srgbClr val="404040"/>
              </a:solidFill>
              <a:latin typeface="Verdana" panose="020B0604030504040204" pitchFamily="34" charset="0"/>
            </a:endParaRPr>
          </a:p>
          <a:p>
            <a:pPr marL="665162" lvl="1" algn="just" eaLnBrk="1" hangingPunct="1">
              <a:spcBef>
                <a:spcPts val="0"/>
              </a:spcBef>
              <a:buClr>
                <a:srgbClr val="006CB7"/>
              </a:buClr>
              <a:buSzPct val="120000"/>
              <a:buFont typeface="Wingdings" panose="05000000000000000000" pitchFamily="2" charset="2"/>
              <a:buChar char="ü"/>
              <a:tabLst>
                <a:tab pos="725488" algn="l"/>
              </a:tabLst>
            </a:pPr>
            <a:r>
              <a:rPr lang="es-CL" sz="1800" dirty="0" smtClean="0">
                <a:solidFill>
                  <a:srgbClr val="404040"/>
                </a:solidFill>
                <a:latin typeface="Verdana" panose="020B0604030504040204" pitchFamily="34" charset="0"/>
              </a:rPr>
              <a:t>Ponerle </a:t>
            </a:r>
            <a:r>
              <a:rPr lang="es-CL" sz="1800" dirty="0">
                <a:solidFill>
                  <a:srgbClr val="404040"/>
                </a:solidFill>
                <a:latin typeface="Verdana" panose="020B0604030504040204" pitchFamily="34" charset="0"/>
              </a:rPr>
              <a:t>término al contrato, para cambiarse de Isapre o incorporarse al Fonasa. </a:t>
            </a:r>
          </a:p>
          <a:p>
            <a:pPr marL="665162" lvl="1" algn="just" eaLnBrk="1" hangingPunct="1">
              <a:spcBef>
                <a:spcPts val="0"/>
              </a:spcBef>
              <a:buClr>
                <a:srgbClr val="006CB7"/>
              </a:buClr>
              <a:buSzPct val="120000"/>
              <a:buFont typeface="Wingdings" panose="05000000000000000000" pitchFamily="2" charset="2"/>
              <a:buChar char="ü"/>
            </a:pPr>
            <a:r>
              <a:rPr lang="es-CL" sz="1800" dirty="0" smtClean="0">
                <a:solidFill>
                  <a:srgbClr val="404040"/>
                </a:solidFill>
                <a:latin typeface="Verdana" panose="020B0604030504040204" pitchFamily="34" charset="0"/>
              </a:rPr>
              <a:t>Reclamar </a:t>
            </a:r>
            <a:r>
              <a:rPr lang="es-CL" sz="1800" dirty="0">
                <a:solidFill>
                  <a:srgbClr val="404040"/>
                </a:solidFill>
                <a:latin typeface="Verdana" panose="020B0604030504040204" pitchFamily="34" charset="0"/>
              </a:rPr>
              <a:t>ante la Superintendencia de Salud</a:t>
            </a:r>
            <a:r>
              <a:rPr lang="es-CL" sz="1800" dirty="0" smtClean="0">
                <a:solidFill>
                  <a:srgbClr val="404040"/>
                </a:solidFill>
                <a:latin typeface="Verdana" panose="020B0604030504040204" pitchFamily="34" charset="0"/>
              </a:rPr>
              <a:t>.</a:t>
            </a:r>
            <a:endParaRPr lang="es-CL" sz="1800" dirty="0">
              <a:solidFill>
                <a:srgbClr val="404040"/>
              </a:solidFill>
              <a:latin typeface="Verdana" panose="020B0604030504040204" pitchFamily="34" charset="0"/>
            </a:endParaRPr>
          </a:p>
          <a:p>
            <a:pPr marL="665162" lvl="1" algn="just" eaLnBrk="1" hangingPunct="1">
              <a:spcBef>
                <a:spcPts val="0"/>
              </a:spcBef>
              <a:buClr>
                <a:srgbClr val="006CB7"/>
              </a:buClr>
              <a:buSzPct val="120000"/>
              <a:buFont typeface="Wingdings" panose="05000000000000000000" pitchFamily="2" charset="2"/>
              <a:buChar char="ü"/>
            </a:pPr>
            <a:r>
              <a:rPr lang="es-CL" sz="1800" dirty="0" smtClean="0">
                <a:solidFill>
                  <a:srgbClr val="404040"/>
                </a:solidFill>
                <a:latin typeface="Verdana" panose="020B0604030504040204" pitchFamily="34" charset="0"/>
              </a:rPr>
              <a:t>Recurrir </a:t>
            </a:r>
            <a:r>
              <a:rPr lang="es-CL" sz="1800" dirty="0">
                <a:solidFill>
                  <a:srgbClr val="404040"/>
                </a:solidFill>
                <a:latin typeface="Verdana" panose="020B0604030504040204" pitchFamily="34" charset="0"/>
              </a:rPr>
              <a:t>a las Cortes de Apelaciones respectivas</a:t>
            </a:r>
            <a:r>
              <a:rPr lang="es-CL" sz="1800" dirty="0" smtClean="0">
                <a:solidFill>
                  <a:srgbClr val="404040"/>
                </a:solidFill>
                <a:latin typeface="Verdana" panose="020B0604030504040204" pitchFamily="34" charset="0"/>
              </a:rPr>
              <a:t>.</a:t>
            </a:r>
            <a:endParaRPr lang="es-ES" sz="1800" dirty="0">
              <a:solidFill>
                <a:srgbClr val="404040"/>
              </a:solidFill>
              <a:latin typeface="Verdana" panose="020B0604030504040204" pitchFamily="34" charset="0"/>
            </a:endParaRPr>
          </a:p>
        </p:txBody>
      </p:sp>
      <p:sp>
        <p:nvSpPr>
          <p:cNvPr id="32773"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9F4F8503-05C2-476A-B170-307A2633CAD7}" type="slidenum">
              <a:rPr lang="en-US" sz="1000" smtClean="0">
                <a:solidFill>
                  <a:srgbClr val="898989"/>
                </a:solidFill>
                <a:latin typeface="Verdana" panose="020B0604030504040204" pitchFamily="34" charset="0"/>
              </a:rPr>
              <a:pPr>
                <a:spcBef>
                  <a:spcPct val="0"/>
                </a:spcBef>
                <a:buFontTx/>
                <a:buNone/>
              </a:pPr>
              <a:t>20</a:t>
            </a:fld>
            <a:endParaRPr lang="en-US" sz="1000" dirty="0" smtClean="0">
              <a:solidFill>
                <a:srgbClr val="898989"/>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ctrTitle"/>
          </p:nvPr>
        </p:nvSpPr>
        <p:spPr bwMode="auto">
          <a:xfrm>
            <a:off x="0" y="2339975"/>
            <a:ext cx="5724525"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9200" dirty="0" smtClean="0">
                <a:latin typeface="Verdana" panose="020B0604030504040204" pitchFamily="34" charset="0"/>
                <a:ea typeface="ヒラギノ角ゴ Pro W3"/>
                <a:cs typeface="Verdana" panose="020B0604030504040204" pitchFamily="34" charset="0"/>
              </a:rPr>
              <a:t>Gracias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07950" y="981075"/>
          <a:ext cx="8964613" cy="4824420"/>
        </p:xfrm>
        <a:graphic>
          <a:graphicData uri="http://schemas.openxmlformats.org/drawingml/2006/table">
            <a:tbl>
              <a:tblPr/>
              <a:tblGrid>
                <a:gridCol w="4428303"/>
                <a:gridCol w="1224084"/>
                <a:gridCol w="1440099"/>
                <a:gridCol w="1188081"/>
                <a:gridCol w="684046"/>
              </a:tblGrid>
              <a:tr h="241221">
                <a:tc>
                  <a:txBody>
                    <a:bodyPr/>
                    <a:lstStyle/>
                    <a:p>
                      <a:pPr algn="l" fontAlgn="b"/>
                      <a:endPar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ctr">
                    <a:lnL>
                      <a:noFill/>
                    </a:lnL>
                    <a:lnR w="38100" cap="flat" cmpd="sng" algn="ctr">
                      <a:solidFill>
                        <a:schemeClr val="bg1">
                          <a:lumMod val="75000"/>
                        </a:schemeClr>
                      </a:solidFill>
                      <a:prstDash val="solid"/>
                      <a:round/>
                      <a:headEnd type="none" w="med" len="med"/>
                      <a:tailEnd type="none" w="med" len="med"/>
                    </a:lnR>
                    <a:lnT>
                      <a:noFill/>
                    </a:lnT>
                    <a:lnB w="38100" cap="flat" cmpd="sng" algn="ctr">
                      <a:solidFill>
                        <a:schemeClr val="bg1">
                          <a:lumMod val="75000"/>
                        </a:schemeClr>
                      </a:solidFill>
                      <a:prstDash val="solid"/>
                      <a:round/>
                      <a:headEnd type="none" w="med" len="med"/>
                      <a:tailEnd type="none" w="med" len="med"/>
                    </a:lnB>
                  </a:tcPr>
                </a:tc>
                <a:tc gridSpan="2">
                  <a:txBody>
                    <a:bodyPr/>
                    <a:lstStyle/>
                    <a:p>
                      <a:pPr algn="ctr" fontAlgn="b"/>
                      <a:r>
                        <a:rPr lang="es-CL" sz="1000" b="1" i="0" u="none" strike="noStrike"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Resultado (M$ de cada año)</a:t>
                      </a:r>
                      <a:endParaRPr lang="es-CL" sz="1000" b="1"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algn="ctr" fontAlgn="b"/>
                      <a:endParaRPr lang="es-CL" sz="1100" b="1"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99"/>
                    </a:solidFill>
                  </a:tcPr>
                </a:tc>
                <a:tc gridSpan="2">
                  <a:txBody>
                    <a:bodyPr/>
                    <a:lstStyle/>
                    <a:p>
                      <a:pPr algn="ctr" fontAlgn="b"/>
                      <a:r>
                        <a:rPr lang="es-CL" sz="1000" b="1" i="0" u="none" strike="noStrike"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Variación</a:t>
                      </a:r>
                      <a:endParaRPr lang="es-CL" sz="1000" b="1"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s-CL"/>
                    </a:p>
                  </a:txBody>
                  <a:tcPr/>
                </a:tc>
              </a:tr>
              <a:tr h="241221">
                <a:tc>
                  <a:txBody>
                    <a:bodyPr/>
                    <a:lstStyle/>
                    <a:p>
                      <a:pPr algn="ctr" fontAlgn="ctr"/>
                      <a:r>
                        <a:rPr lang="es-CL" sz="100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Cuentas</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fontAlgn="ctr"/>
                      <a:r>
                        <a:rPr lang="es-CL" sz="1000" b="1" i="0" u="none" strike="noStrike" dirty="0" smtClean="0">
                          <a:solidFill>
                            <a:srgbClr val="FFFFFF"/>
                          </a:solidFill>
                          <a:effectLst/>
                          <a:latin typeface="Verdana" panose="020B0604030504040204" pitchFamily="34" charset="0"/>
                          <a:ea typeface="Verdana" panose="020B0604030504040204" pitchFamily="34" charset="0"/>
                          <a:cs typeface="Verdana" panose="020B0604030504040204" pitchFamily="34" charset="0"/>
                        </a:rPr>
                        <a:t>Dic 2015</a:t>
                      </a:r>
                      <a:endParaRPr lang="es-CL" sz="100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fontAlgn="ctr"/>
                      <a:r>
                        <a:rPr lang="es-CL" sz="1000" b="1" i="0" u="none" strike="noStrike" dirty="0" smtClean="0">
                          <a:solidFill>
                            <a:srgbClr val="FFFFFF"/>
                          </a:solidFill>
                          <a:effectLst/>
                          <a:latin typeface="Verdana" panose="020B0604030504040204" pitchFamily="34" charset="0"/>
                          <a:ea typeface="Verdana" panose="020B0604030504040204" pitchFamily="34" charset="0"/>
                          <a:cs typeface="Verdana" panose="020B0604030504040204" pitchFamily="34" charset="0"/>
                        </a:rPr>
                        <a:t>Dic</a:t>
                      </a:r>
                      <a:r>
                        <a:rPr lang="es-CL" sz="1000" b="1" i="0" u="none" strike="noStrike" baseline="0" dirty="0" smtClean="0">
                          <a:solidFill>
                            <a:srgbClr val="FFFFFF"/>
                          </a:solidFill>
                          <a:effectLst/>
                          <a:latin typeface="Verdana" panose="020B0604030504040204" pitchFamily="34" charset="0"/>
                          <a:ea typeface="Verdana" panose="020B0604030504040204" pitchFamily="34" charset="0"/>
                          <a:cs typeface="Verdana" panose="020B0604030504040204" pitchFamily="34" charset="0"/>
                        </a:rPr>
                        <a:t> 2014</a:t>
                      </a:r>
                      <a:endParaRPr lang="es-CL" sz="100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fontAlgn="ctr"/>
                      <a:r>
                        <a:rPr lang="es-CL" sz="1000" b="1" i="0" u="none" strike="noStrike" dirty="0" smtClean="0">
                          <a:solidFill>
                            <a:srgbClr val="FFFFFF"/>
                          </a:solidFill>
                          <a:effectLst/>
                          <a:latin typeface="Verdana" panose="020B0604030504040204" pitchFamily="34" charset="0"/>
                          <a:ea typeface="Verdana" panose="020B0604030504040204" pitchFamily="34" charset="0"/>
                          <a:cs typeface="Verdana" panose="020B0604030504040204" pitchFamily="34" charset="0"/>
                        </a:rPr>
                        <a:t>M</a:t>
                      </a:r>
                      <a:r>
                        <a:rPr lang="es-CL" sz="100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t>
                      </a:r>
                    </a:p>
                  </a:txBody>
                  <a:tcPr marL="6349" marR="6349"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gn="ctr" fontAlgn="ctr"/>
                      <a:r>
                        <a:rPr lang="es-CL" sz="1000" b="1" i="0" u="none" strike="noStrike" dirty="0" smtClean="0">
                          <a:solidFill>
                            <a:srgbClr val="FFFFFF"/>
                          </a:solidFill>
                          <a:effectLst/>
                          <a:latin typeface="Verdana" panose="020B0604030504040204" pitchFamily="34" charset="0"/>
                          <a:ea typeface="Verdana" panose="020B0604030504040204" pitchFamily="34" charset="0"/>
                          <a:cs typeface="Verdana" panose="020B0604030504040204" pitchFamily="34" charset="0"/>
                        </a:rPr>
                        <a:t>%</a:t>
                      </a:r>
                      <a:endParaRPr lang="es-CL" sz="1000" b="1"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75000"/>
                      </a:schemeClr>
                    </a:solidFill>
                  </a:tcPr>
                </a:tc>
              </a:tr>
              <a:tr h="241221">
                <a:tc>
                  <a:txBody>
                    <a:bodyPr/>
                    <a:lstStyle/>
                    <a:p>
                      <a:pPr marL="85725" indent="0" algn="l"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Cotización Legal (7%)</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1.627.932.080</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1.471.543.817</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156.388.263</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10,6%</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noFill/>
                      <a:prstDash val="solid"/>
                      <a:round/>
                      <a:headEnd type="none" w="med" len="med"/>
                      <a:tailEnd type="none" w="med" len="med"/>
                    </a:lnB>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Cotización Adicional Voluntaria</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587.754.068</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530.597.615</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57.156.453</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10,8%</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Aporte Adicional</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46.851.533</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44.510.342</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2.341.191</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5,3%</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Ingresos por Fondo de Compensación</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2.072.523</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1.786.150</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286.373</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16,0%</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r>
              <a:tr h="241221">
                <a:tc>
                  <a:txBody>
                    <a:bodyPr/>
                    <a:lstStyle/>
                    <a:p>
                      <a:pPr marL="85725" indent="0" algn="l" defTabSz="914400" rtl="0" eaLnBrk="1" fontAlgn="ctr" latinLnBrk="0" hangingPunct="1"/>
                      <a:r>
                        <a:rPr lang="es-CL" sz="1000" b="1" i="0" u="none" strike="noStrike" kern="1200" dirty="0">
                          <a:solidFill>
                            <a:sysClr val="windowText" lastClr="000000"/>
                          </a:solidFill>
                          <a:effectLst/>
                          <a:latin typeface="Verdana" panose="020B0604030504040204" pitchFamily="34" charset="0"/>
                          <a:ea typeface="Verdana" panose="020B0604030504040204" pitchFamily="34" charset="0"/>
                          <a:cs typeface="Verdana" panose="020B0604030504040204" pitchFamily="34" charset="0"/>
                        </a:rPr>
                        <a:t>Total ingresos de actividades ordinarias</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ysClr val="windowText" lastClr="000000"/>
                          </a:solidFill>
                          <a:effectLst/>
                          <a:latin typeface="Verdana" panose="020B0604030504040204" pitchFamily="34" charset="0"/>
                          <a:ea typeface="Verdana" panose="020B0604030504040204" pitchFamily="34" charset="0"/>
                          <a:cs typeface="Verdana" panose="020B0604030504040204" pitchFamily="34" charset="0"/>
                        </a:rPr>
                        <a:t>2.264.610.204</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ysClr val="windowText" lastClr="000000"/>
                          </a:solidFill>
                          <a:effectLst/>
                          <a:latin typeface="Verdana" panose="020B0604030504040204" pitchFamily="34" charset="0"/>
                          <a:ea typeface="Verdana" panose="020B0604030504040204" pitchFamily="34" charset="0"/>
                          <a:cs typeface="Verdana" panose="020B0604030504040204" pitchFamily="34" charset="0"/>
                        </a:rPr>
                        <a:t>2.048.437.924</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ysClr val="windowText" lastClr="000000"/>
                          </a:solidFill>
                          <a:effectLst/>
                          <a:latin typeface="Verdana" panose="020B0604030504040204" pitchFamily="34" charset="0"/>
                          <a:ea typeface="Verdana" panose="020B0604030504040204" pitchFamily="34" charset="0"/>
                          <a:cs typeface="Verdana" panose="020B0604030504040204" pitchFamily="34" charset="0"/>
                        </a:rPr>
                        <a:t>216.172.280</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ysClr val="windowText" lastClr="000000"/>
                          </a:solidFill>
                          <a:effectLst/>
                          <a:latin typeface="Verdana" panose="020B0604030504040204" pitchFamily="34" charset="0"/>
                          <a:ea typeface="Verdana" panose="020B0604030504040204" pitchFamily="34" charset="0"/>
                          <a:cs typeface="Verdana" panose="020B0604030504040204" pitchFamily="34" charset="0"/>
                        </a:rPr>
                        <a:t>10,6%</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Costos por Prestaciones de Salud</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1.564.943.560</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1.409.579.499</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155.364.061</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11,0%</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Subsidios por Incapacidad Laboral</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409.973.211</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355.308.599</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54.664.612</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15,4%</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Prestaciones Ocurridas y no Liquidadas</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4.112.867</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5.911.262</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-1.798.395</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-30,4%</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Prestaciones en Litigio</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2.010.790</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1.420.529</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590.261</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41,6%</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Egresos por Fondo de Compensación</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2.072.625</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1.247.250</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825.375</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66,2%</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Otros Costos de Operación</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3.313.864</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6.021.060</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-2.707.196</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-45,0%</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r>
              <a:tr h="241221">
                <a:tc>
                  <a:txBody>
                    <a:bodyPr/>
                    <a:lstStyle/>
                    <a:p>
                      <a:pPr marL="85725" indent="0" algn="l" defTabSz="914400" rtl="0" eaLnBrk="1" fontAlgn="ctr" latinLnBrk="0" hangingPunct="1"/>
                      <a:r>
                        <a:rPr lang="es-CL" sz="1000" b="1"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Total costo de ventas</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1.986.426.917</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1.779.488.199</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206.938.718</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11,6%</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r>
              <a:tr h="241221">
                <a:tc>
                  <a:txBody>
                    <a:bodyPr/>
                    <a:lstStyle/>
                    <a:p>
                      <a:pPr marL="85725" indent="0" algn="l" defTabSz="914400" rtl="0" eaLnBrk="1" fontAlgn="ctr" latinLnBrk="0" hangingPunct="1"/>
                      <a:r>
                        <a:rPr lang="es-CL" sz="1000" b="1"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Margen Bruto</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278.183.287</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268.949.725</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9.233.562</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3,4%</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r>
              <a:tr h="241221">
                <a:tc>
                  <a:txBody>
                    <a:bodyPr/>
                    <a:lstStyle/>
                    <a:p>
                      <a:pPr marL="85725" indent="0" algn="l" defTabSz="914400" rtl="0" eaLnBrk="1" fontAlgn="ctr" latinLnBrk="0" hangingPunct="1"/>
                      <a:r>
                        <a:rPr lang="es-CL" sz="1000" b="1"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Total gastos de administración</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277.032.589</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241.488.661</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35.543.928</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14,7%</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Otros ingresos y egresos</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FFFFFF"/>
                    </a:solidFill>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48.397.524</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50.495.526</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-2.098.002</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-4,2%</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rgbClr val="FFFFFF"/>
                    </a:solidFill>
                  </a:tcPr>
                </a:tc>
              </a:tr>
              <a:tr h="241221">
                <a:tc>
                  <a:txBody>
                    <a:bodyPr/>
                    <a:lstStyle/>
                    <a:p>
                      <a:pPr marL="85725" indent="0" algn="l" defTabSz="914400" rtl="0" eaLnBrk="1" fontAlgn="ctr" latinLnBrk="0" hangingPunct="1"/>
                      <a:r>
                        <a:rPr lang="es-CL" sz="1000" b="1"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Ganancia (pérdida), antes de impuestos</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49.548.222</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77.956.590</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-28.408.368</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-36,4%</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r>
              <a:tr h="241221">
                <a:tc>
                  <a:txBody>
                    <a:bodyPr/>
                    <a:lstStyle/>
                    <a:p>
                      <a:pPr marL="85725" indent="0" algn="l" defTabSz="914400" rtl="0" eaLnBrk="1" fontAlgn="ctr" latinLnBrk="0" hangingPunct="1"/>
                      <a:r>
                        <a:rPr lang="es-CL" sz="1000" b="0"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Gasto por impuestos a las ganancias</a:t>
                      </a: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b"/>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-12.304.206</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-18.052.954</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ctr"/>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5.748.748</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algn="r" fontAlgn="b"/>
                      <a:r>
                        <a:rPr lang="es-CL" sz="1000" b="0" i="0" u="none" strike="noStrike" dirty="0">
                          <a:effectLst/>
                          <a:latin typeface="Verdana" panose="020B0604030504040204" pitchFamily="34" charset="0"/>
                          <a:ea typeface="Verdana" panose="020B0604030504040204" pitchFamily="34" charset="0"/>
                          <a:cs typeface="Verdana" panose="020B0604030504040204" pitchFamily="34" charset="0"/>
                        </a:rPr>
                        <a:t>-31,8%</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r>
              <a:tr h="241221">
                <a:tc>
                  <a:txBody>
                    <a:bodyPr/>
                    <a:lstStyle/>
                    <a:p>
                      <a:pPr marL="85725" indent="0" algn="l" defTabSz="914400" rtl="0" eaLnBrk="1" fontAlgn="ctr" latinLnBrk="0" hangingPunct="1"/>
                      <a:r>
                        <a:rPr lang="es-CL" sz="1000" b="1"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Ganancia (pérdida) procedente de operaciones </a:t>
                      </a:r>
                      <a:r>
                        <a:rPr lang="es-CL" sz="1000" b="1" i="0" u="none" strike="noStrike"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continuadas</a:t>
                      </a:r>
                      <a:endParaRPr lang="es-CL" sz="1000" b="1" i="0" u="none" strike="noStrike"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349" marR="6349" marT="6349" marB="0" anchor="ctr">
                    <a:lnL w="381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37.244.016</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59.903.636</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-22.659.620</a:t>
                      </a:r>
                    </a:p>
                  </a:txBody>
                  <a:tcPr marL="6349" marR="71997" marT="6349" marB="0" anchor="ctr">
                    <a:lnL w="381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algn="r" fontAlgn="ctr"/>
                      <a:r>
                        <a:rPr lang="es-CL" sz="10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-37,8%</a:t>
                      </a:r>
                    </a:p>
                  </a:txBody>
                  <a:tcPr marL="6349" marR="71997" marT="6349" marB="0" anchor="ctr">
                    <a:lnL w="1905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r>
            </a:tbl>
          </a:graphicData>
        </a:graphic>
      </p:graphicFrame>
      <p:sp>
        <p:nvSpPr>
          <p:cNvPr id="45176" name="CuadroTexto 4"/>
          <p:cNvSpPr txBox="1">
            <a:spLocks noChangeArrowheads="1"/>
          </p:cNvSpPr>
          <p:nvPr/>
        </p:nvSpPr>
        <p:spPr bwMode="auto">
          <a:xfrm>
            <a:off x="107950" y="115888"/>
            <a:ext cx="835183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charset="-128"/>
              </a:defRPr>
            </a:lvl9pPr>
          </a:lstStyle>
          <a:p>
            <a:pPr algn="ctr">
              <a:spcBef>
                <a:spcPct val="0"/>
              </a:spcBef>
              <a:buFontTx/>
              <a:buNone/>
            </a:pPr>
            <a:r>
              <a:rPr lang="es-CL" altLang="es-CL" sz="2200" b="1" dirty="0">
                <a:solidFill>
                  <a:srgbClr val="006CB7"/>
                </a:solidFill>
                <a:latin typeface="Verdana" panose="020B0604030504040204" pitchFamily="34" charset="0"/>
              </a:rPr>
              <a:t>Análisis por </a:t>
            </a:r>
            <a:r>
              <a:rPr lang="es-CL" altLang="es-CL" sz="2200" b="1" dirty="0" smtClean="0">
                <a:solidFill>
                  <a:srgbClr val="006CB7"/>
                </a:solidFill>
                <a:latin typeface="Verdana" panose="020B0604030504040204" pitchFamily="34" charset="0"/>
              </a:rPr>
              <a:t>Cuentas </a:t>
            </a:r>
            <a:r>
              <a:rPr lang="es-CL" altLang="es-CL" sz="2200" b="1" dirty="0">
                <a:solidFill>
                  <a:srgbClr val="006CB7"/>
                </a:solidFill>
                <a:latin typeface="Verdana" panose="020B0604030504040204" pitchFamily="34" charset="0"/>
              </a:rPr>
              <a:t>del Sistema Isapre </a:t>
            </a:r>
          </a:p>
          <a:p>
            <a:pPr algn="ctr">
              <a:spcBef>
                <a:spcPct val="0"/>
              </a:spcBef>
              <a:buFontTx/>
              <a:buNone/>
            </a:pPr>
            <a:r>
              <a:rPr lang="es-CL" altLang="es-CL" sz="2200" b="1" dirty="0">
                <a:solidFill>
                  <a:srgbClr val="006CB7"/>
                </a:solidFill>
                <a:latin typeface="Verdana" panose="020B0604030504040204" pitchFamily="34" charset="0"/>
              </a:rPr>
              <a:t>a diciembre de cada año </a:t>
            </a:r>
          </a:p>
        </p:txBody>
      </p:sp>
      <p:sp>
        <p:nvSpPr>
          <p:cNvPr id="6" name="Rectángulo 5"/>
          <p:cNvSpPr/>
          <p:nvPr/>
        </p:nvSpPr>
        <p:spPr>
          <a:xfrm>
            <a:off x="107950" y="5876925"/>
            <a:ext cx="8963025" cy="739775"/>
          </a:xfrm>
          <a:prstGeom prst="rect">
            <a:avLst/>
          </a:prstGeom>
          <a:solidFill>
            <a:schemeClr val="bg1">
              <a:lumMod val="85000"/>
            </a:schemeClr>
          </a:solidFill>
        </p:spPr>
        <p:txBody>
          <a:bodyPr>
            <a:spAutoFit/>
          </a:bodyPr>
          <a:lstStyle/>
          <a:p>
            <a:pPr algn="just">
              <a:defRPr/>
            </a:pPr>
            <a:r>
              <a:rPr lang="es-CL" sz="1050" dirty="0">
                <a:solidFill>
                  <a:srgbClr val="000000"/>
                </a:solidFill>
                <a:latin typeface="Verdana" panose="020B0604030504040204" pitchFamily="34" charset="0"/>
                <a:ea typeface="Verdana" panose="020B0604030504040204" pitchFamily="34" charset="0"/>
                <a:cs typeface="Verdana" panose="020B0604030504040204" pitchFamily="34" charset="0"/>
              </a:rPr>
              <a:t>Los Ingresos aumentaron en un 10,6%, el costo de ventas aumentó en 11,6%.</a:t>
            </a:r>
          </a:p>
          <a:p>
            <a:pPr algn="just">
              <a:defRPr/>
            </a:pPr>
            <a:r>
              <a:rPr lang="es-CL" sz="1050" dirty="0">
                <a:solidFill>
                  <a:srgbClr val="000000"/>
                </a:solidFill>
                <a:latin typeface="Verdana" panose="020B0604030504040204" pitchFamily="34" charset="0"/>
                <a:ea typeface="Verdana" panose="020B0604030504040204" pitchFamily="34" charset="0"/>
                <a:cs typeface="Verdana" panose="020B0604030504040204" pitchFamily="34" charset="0"/>
              </a:rPr>
              <a:t>Si bien el Margen Bruto fue positivo y creció un 3,4% respecto del año pasado, alcanzando un monto de M$278.183.287, el aumento de los GAV en M$35.543.928, un 14,7% superiores a 2014, fue la principal causa de que la utilidad final disminuyera el 37,8%. </a:t>
            </a:r>
          </a:p>
        </p:txBody>
      </p:sp>
    </p:spTree>
    <p:extLst>
      <p:ext uri="{BB962C8B-B14F-4D97-AF65-F5344CB8AC3E}">
        <p14:creationId xmlns:p14="http://schemas.microsoft.com/office/powerpoint/2010/main" val="51118444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txBox="1">
            <a:spLocks/>
          </p:cNvSpPr>
          <p:nvPr/>
        </p:nvSpPr>
        <p:spPr bwMode="auto">
          <a:xfrm>
            <a:off x="881063" y="142875"/>
            <a:ext cx="7124700" cy="80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a:solidFill>
                  <a:srgbClr val="006CB7"/>
                </a:solidFill>
                <a:latin typeface="Verdana" panose="020B0604030504040204" pitchFamily="34" charset="0"/>
              </a:rPr>
              <a:t>Estructura de Precios de los Planes de Salud de Isapres</a:t>
            </a: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endParaRPr lang="es-ES_tradnl" sz="2200" dirty="0">
              <a:solidFill>
                <a:srgbClr val="EF4144"/>
              </a:solidFill>
              <a:latin typeface="Verdana" panose="020B0604030504040204" pitchFamily="34" charset="0"/>
            </a:endParaRPr>
          </a:p>
        </p:txBody>
      </p:sp>
      <p:sp>
        <p:nvSpPr>
          <p:cNvPr id="19459"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19460" name="Text Box 38"/>
          <p:cNvSpPr txBox="1">
            <a:spLocks noChangeArrowheads="1"/>
          </p:cNvSpPr>
          <p:nvPr/>
        </p:nvSpPr>
        <p:spPr bwMode="auto">
          <a:xfrm>
            <a:off x="327908" y="5239232"/>
            <a:ext cx="48133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MX" sz="1600" b="1" dirty="0">
                <a:solidFill>
                  <a:srgbClr val="006CB7"/>
                </a:solidFill>
                <a:latin typeface="Verdana" panose="020B0604030504040204" pitchFamily="34" charset="0"/>
              </a:rPr>
              <a:t>  Precio 1</a:t>
            </a:r>
          </a:p>
          <a:p>
            <a:pPr algn="ctr" eaLnBrk="1" hangingPunct="1">
              <a:spcBef>
                <a:spcPct val="0"/>
              </a:spcBef>
              <a:buFontTx/>
              <a:buNone/>
            </a:pPr>
            <a:r>
              <a:rPr lang="es-MX" sz="1600" dirty="0">
                <a:solidFill>
                  <a:srgbClr val="006CB7"/>
                </a:solidFill>
                <a:latin typeface="Verdana" panose="020B0604030504040204" pitchFamily="34" charset="0"/>
              </a:rPr>
              <a:t>Plan Auge (GES)</a:t>
            </a:r>
          </a:p>
          <a:p>
            <a:pPr algn="ctr" eaLnBrk="1" hangingPunct="1">
              <a:spcBef>
                <a:spcPct val="0"/>
              </a:spcBef>
              <a:buFontTx/>
              <a:buNone/>
            </a:pPr>
            <a:r>
              <a:rPr lang="es-MX" sz="1600" dirty="0">
                <a:solidFill>
                  <a:srgbClr val="006CB7"/>
                </a:solidFill>
                <a:latin typeface="Verdana" panose="020B0604030504040204" pitchFamily="34" charset="0"/>
              </a:rPr>
              <a:t>  </a:t>
            </a:r>
            <a:r>
              <a:rPr lang="es-MX" sz="1600" dirty="0">
                <a:solidFill>
                  <a:schemeClr val="tx1"/>
                </a:solidFill>
                <a:latin typeface="Verdana" panose="020B0604030504040204" pitchFamily="34" charset="0"/>
              </a:rPr>
              <a:t>Precio único por isapre</a:t>
            </a:r>
          </a:p>
          <a:p>
            <a:pPr algn="ctr" eaLnBrk="1" hangingPunct="1">
              <a:spcBef>
                <a:spcPct val="0"/>
              </a:spcBef>
              <a:buFontTx/>
              <a:buNone/>
            </a:pPr>
            <a:r>
              <a:rPr lang="es-MX" sz="1600" dirty="0">
                <a:solidFill>
                  <a:schemeClr val="tx1"/>
                </a:solidFill>
                <a:latin typeface="Verdana" panose="020B0604030504040204" pitchFamily="34" charset="0"/>
              </a:rPr>
              <a:t> Independiente del Riesgo Individual</a:t>
            </a:r>
          </a:p>
        </p:txBody>
      </p:sp>
      <p:sp>
        <p:nvSpPr>
          <p:cNvPr id="19461" name="Text Box 39"/>
          <p:cNvSpPr txBox="1">
            <a:spLocks noChangeArrowheads="1"/>
          </p:cNvSpPr>
          <p:nvPr/>
        </p:nvSpPr>
        <p:spPr bwMode="auto">
          <a:xfrm>
            <a:off x="675128" y="2996952"/>
            <a:ext cx="4176712" cy="1077913"/>
          </a:xfrm>
          <a:prstGeom prst="rect">
            <a:avLst/>
          </a:prstGeom>
          <a:noFill/>
          <a:ln w="25400">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MX" sz="1600" b="1" dirty="0">
                <a:solidFill>
                  <a:srgbClr val="006CB7"/>
                </a:solidFill>
                <a:latin typeface="Verdana" panose="020B0604030504040204" pitchFamily="34" charset="0"/>
              </a:rPr>
              <a:t>Precio 2</a:t>
            </a:r>
          </a:p>
          <a:p>
            <a:pPr algn="ctr" eaLnBrk="1" hangingPunct="1">
              <a:spcBef>
                <a:spcPct val="0"/>
              </a:spcBef>
              <a:buFontTx/>
              <a:buNone/>
            </a:pPr>
            <a:r>
              <a:rPr lang="es-MX" sz="1600" dirty="0">
                <a:solidFill>
                  <a:srgbClr val="006CB7"/>
                </a:solidFill>
                <a:latin typeface="Verdana" panose="020B0604030504040204" pitchFamily="34" charset="0"/>
              </a:rPr>
              <a:t>Plan Complementario (PCS)</a:t>
            </a:r>
          </a:p>
          <a:p>
            <a:pPr algn="ctr" eaLnBrk="1" hangingPunct="1">
              <a:spcBef>
                <a:spcPct val="0"/>
              </a:spcBef>
              <a:buFontTx/>
              <a:buNone/>
            </a:pPr>
            <a:r>
              <a:rPr lang="es-MX" sz="1600" dirty="0">
                <a:solidFill>
                  <a:schemeClr val="tx1"/>
                </a:solidFill>
                <a:latin typeface="Verdana" panose="020B0604030504040204" pitchFamily="34" charset="0"/>
              </a:rPr>
              <a:t>Precio según riesgo individual </a:t>
            </a:r>
          </a:p>
          <a:p>
            <a:pPr algn="ctr" eaLnBrk="1" hangingPunct="1">
              <a:spcBef>
                <a:spcPct val="0"/>
              </a:spcBef>
              <a:buFontTx/>
              <a:buNone/>
            </a:pPr>
            <a:r>
              <a:rPr lang="es-MX" sz="1600" dirty="0">
                <a:solidFill>
                  <a:schemeClr val="tx1"/>
                </a:solidFill>
                <a:latin typeface="Verdana" panose="020B0604030504040204" pitchFamily="34" charset="0"/>
              </a:rPr>
              <a:t>(</a:t>
            </a:r>
            <a:r>
              <a:rPr lang="es-MX" sz="1600" b="1" dirty="0">
                <a:solidFill>
                  <a:schemeClr val="tx1"/>
                </a:solidFill>
                <a:latin typeface="Verdana" panose="020B0604030504040204" pitchFamily="34" charset="0"/>
              </a:rPr>
              <a:t>Precio Base </a:t>
            </a:r>
            <a:r>
              <a:rPr lang="es-MX" sz="1600" dirty="0">
                <a:solidFill>
                  <a:schemeClr val="tx1"/>
                </a:solidFill>
                <a:latin typeface="Verdana" panose="020B0604030504040204" pitchFamily="34" charset="0"/>
              </a:rPr>
              <a:t>* Factores de Riesgo)</a:t>
            </a:r>
            <a:endParaRPr lang="es-ES" sz="1600" dirty="0">
              <a:solidFill>
                <a:schemeClr val="tx1"/>
              </a:solidFill>
              <a:latin typeface="Verdana" panose="020B0604030504040204" pitchFamily="34" charset="0"/>
            </a:endParaRPr>
          </a:p>
        </p:txBody>
      </p:sp>
      <p:sp>
        <p:nvSpPr>
          <p:cNvPr id="19462" name="Text Box 40"/>
          <p:cNvSpPr txBox="1">
            <a:spLocks noChangeArrowheads="1"/>
          </p:cNvSpPr>
          <p:nvPr/>
        </p:nvSpPr>
        <p:spPr bwMode="auto">
          <a:xfrm>
            <a:off x="5680869" y="4365104"/>
            <a:ext cx="11953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50000"/>
              </a:spcBef>
              <a:buFontTx/>
              <a:buNone/>
            </a:pPr>
            <a:r>
              <a:rPr lang="en-US" sz="6000" dirty="0">
                <a:solidFill>
                  <a:srgbClr val="006CB7"/>
                </a:solidFill>
                <a:latin typeface="Verdana" panose="020B0604030504040204" pitchFamily="34" charset="0"/>
              </a:rPr>
              <a:t>+</a:t>
            </a:r>
          </a:p>
        </p:txBody>
      </p:sp>
      <p:sp>
        <p:nvSpPr>
          <p:cNvPr id="19479" name="Text Box 40"/>
          <p:cNvSpPr txBox="1">
            <a:spLocks noChangeArrowheads="1"/>
          </p:cNvSpPr>
          <p:nvPr/>
        </p:nvSpPr>
        <p:spPr bwMode="auto">
          <a:xfrm>
            <a:off x="5682456" y="1988840"/>
            <a:ext cx="1193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50000"/>
              </a:spcBef>
              <a:buFontTx/>
              <a:buNone/>
            </a:pPr>
            <a:r>
              <a:rPr lang="en-US" sz="6000" dirty="0">
                <a:solidFill>
                  <a:srgbClr val="006CB7"/>
                </a:solidFill>
                <a:latin typeface="Verdana" panose="020B0604030504040204" pitchFamily="34" charset="0"/>
              </a:rPr>
              <a:t>+</a:t>
            </a:r>
          </a:p>
        </p:txBody>
      </p:sp>
      <p:sp>
        <p:nvSpPr>
          <p:cNvPr id="19480" name="Text Box 39"/>
          <p:cNvSpPr txBox="1">
            <a:spLocks noChangeArrowheads="1"/>
          </p:cNvSpPr>
          <p:nvPr/>
        </p:nvSpPr>
        <p:spPr bwMode="auto">
          <a:xfrm>
            <a:off x="257264" y="1185760"/>
            <a:ext cx="4954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MX" sz="1600" b="1" dirty="0">
                <a:solidFill>
                  <a:srgbClr val="006CB7"/>
                </a:solidFill>
                <a:latin typeface="Verdana" panose="020B0604030504040204" pitchFamily="34" charset="0"/>
              </a:rPr>
              <a:t>Precio 3</a:t>
            </a:r>
          </a:p>
          <a:p>
            <a:pPr algn="ctr" eaLnBrk="1" hangingPunct="1">
              <a:spcBef>
                <a:spcPct val="0"/>
              </a:spcBef>
              <a:buFontTx/>
              <a:buNone/>
            </a:pPr>
            <a:r>
              <a:rPr lang="es-MX" sz="1600" dirty="0">
                <a:solidFill>
                  <a:srgbClr val="006CB7"/>
                </a:solidFill>
                <a:latin typeface="Verdana" panose="020B0604030504040204" pitchFamily="34" charset="0"/>
              </a:rPr>
              <a:t>Beneficios Adicionales (BA) </a:t>
            </a:r>
          </a:p>
          <a:p>
            <a:pPr algn="ctr" eaLnBrk="1" hangingPunct="1">
              <a:spcBef>
                <a:spcPct val="0"/>
              </a:spcBef>
              <a:buFontTx/>
              <a:buNone/>
            </a:pPr>
            <a:r>
              <a:rPr lang="es-MX" sz="1600" dirty="0">
                <a:solidFill>
                  <a:schemeClr val="tx1"/>
                </a:solidFill>
                <a:latin typeface="Verdana" panose="020B0604030504040204" pitchFamily="34" charset="0"/>
              </a:rPr>
              <a:t>Precio libre y voluntario </a:t>
            </a:r>
            <a:endParaRPr lang="es-ES" sz="1600" dirty="0">
              <a:solidFill>
                <a:schemeClr val="tx1"/>
              </a:solidFill>
              <a:latin typeface="Verdana" panose="020B0604030504040204" pitchFamily="34" charset="0"/>
            </a:endParaRPr>
          </a:p>
        </p:txBody>
      </p:sp>
      <p:sp>
        <p:nvSpPr>
          <p:cNvPr id="19481"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A040CB72-D6DE-4F50-9661-0CC16E98E944}" type="slidenum">
              <a:rPr lang="en-US" sz="1000" smtClean="0">
                <a:solidFill>
                  <a:srgbClr val="898989"/>
                </a:solidFill>
                <a:latin typeface="Verdana" panose="020B0604030504040204" pitchFamily="34" charset="0"/>
              </a:rPr>
              <a:pPr>
                <a:spcBef>
                  <a:spcPct val="0"/>
                </a:spcBef>
                <a:buFontTx/>
                <a:buNone/>
              </a:pPr>
              <a:t>3</a:t>
            </a:fld>
            <a:endParaRPr lang="en-US" sz="1000" dirty="0" smtClean="0">
              <a:solidFill>
                <a:srgbClr val="898989"/>
              </a:solidFill>
              <a:latin typeface="Verdana" panose="020B0604030504040204" pitchFamily="34" charset="0"/>
            </a:endParaRPr>
          </a:p>
        </p:txBody>
      </p:sp>
      <p:sp>
        <p:nvSpPr>
          <p:cNvPr id="3" name="Triángulo isósceles 2"/>
          <p:cNvSpPr/>
          <p:nvPr/>
        </p:nvSpPr>
        <p:spPr>
          <a:xfrm rot="5400000">
            <a:off x="4500033" y="3220864"/>
            <a:ext cx="1572758" cy="504056"/>
          </a:xfrm>
          <a:prstGeom prst="triangl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dirty="0"/>
          </a:p>
        </p:txBody>
      </p:sp>
      <p:sp>
        <p:nvSpPr>
          <p:cNvPr id="2" name="CuadroTexto 1"/>
          <p:cNvSpPr txBox="1"/>
          <p:nvPr/>
        </p:nvSpPr>
        <p:spPr>
          <a:xfrm>
            <a:off x="7418793" y="611977"/>
            <a:ext cx="1689711" cy="584775"/>
          </a:xfrm>
          <a:prstGeom prst="rect">
            <a:avLst/>
          </a:prstGeom>
          <a:noFill/>
        </p:spPr>
        <p:txBody>
          <a:bodyPr wrap="square" rtlCol="0">
            <a:spAutoFit/>
          </a:bodyPr>
          <a:lstStyle/>
          <a:p>
            <a:pPr algn="ctr"/>
            <a:r>
              <a:rPr lang="es-CL" sz="1600" b="1" dirty="0" smtClean="0">
                <a:latin typeface="Verdana" panose="020B0604030504040204" pitchFamily="34" charset="0"/>
                <a:ea typeface="Verdana" panose="020B0604030504040204" pitchFamily="34" charset="0"/>
                <a:cs typeface="Verdana" panose="020B0604030504040204" pitchFamily="34" charset="0"/>
              </a:rPr>
              <a:t>%            Prima Total</a:t>
            </a:r>
            <a:endParaRPr lang="es-CL" sz="16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CuadroTexto 3"/>
          <p:cNvSpPr txBox="1"/>
          <p:nvPr/>
        </p:nvSpPr>
        <p:spPr>
          <a:xfrm>
            <a:off x="7920620" y="1273494"/>
            <a:ext cx="936104" cy="307777"/>
          </a:xfrm>
          <a:prstGeom prst="rect">
            <a:avLst/>
          </a:prstGeom>
          <a:noFill/>
        </p:spPr>
        <p:txBody>
          <a:bodyPr wrap="square" rtlCol="0">
            <a:spAutoFit/>
          </a:bodyPr>
          <a:lstStyle/>
          <a:p>
            <a:pPr algn="ctr"/>
            <a:r>
              <a:rPr lang="es-CL" sz="1400" b="1" dirty="0" smtClean="0">
                <a:latin typeface="Verdana" panose="020B0604030504040204" pitchFamily="34" charset="0"/>
                <a:ea typeface="Verdana" panose="020B0604030504040204" pitchFamily="34" charset="0"/>
                <a:cs typeface="Verdana" panose="020B0604030504040204" pitchFamily="34" charset="0"/>
              </a:rPr>
              <a:t>2,1%</a:t>
            </a:r>
            <a:endParaRPr lang="es-CL" sz="14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CuadroTexto 15"/>
          <p:cNvSpPr txBox="1"/>
          <p:nvPr/>
        </p:nvSpPr>
        <p:spPr>
          <a:xfrm>
            <a:off x="7926042" y="3319003"/>
            <a:ext cx="936104" cy="307777"/>
          </a:xfrm>
          <a:prstGeom prst="rect">
            <a:avLst/>
          </a:prstGeom>
          <a:noFill/>
        </p:spPr>
        <p:txBody>
          <a:bodyPr wrap="square" rtlCol="0">
            <a:spAutoFit/>
          </a:bodyPr>
          <a:lstStyle/>
          <a:p>
            <a:pPr algn="ctr"/>
            <a:r>
              <a:rPr lang="es-CL" sz="1400" b="1" dirty="0" smtClean="0">
                <a:latin typeface="Verdana" panose="020B0604030504040204" pitchFamily="34" charset="0"/>
                <a:ea typeface="Verdana" panose="020B0604030504040204" pitchFamily="34" charset="0"/>
                <a:cs typeface="Verdana" panose="020B0604030504040204" pitchFamily="34" charset="0"/>
              </a:rPr>
              <a:t>84,6%</a:t>
            </a:r>
            <a:endParaRPr lang="es-CL" sz="1400" b="1" dirty="0">
              <a:latin typeface="Verdana" panose="020B0604030504040204" pitchFamily="34" charset="0"/>
              <a:ea typeface="Verdana" panose="020B0604030504040204" pitchFamily="34" charset="0"/>
              <a:cs typeface="Verdana" panose="020B0604030504040204" pitchFamily="34" charset="0"/>
            </a:endParaRPr>
          </a:p>
        </p:txBody>
      </p:sp>
      <p:sp>
        <p:nvSpPr>
          <p:cNvPr id="17" name="CuadroTexto 16"/>
          <p:cNvSpPr txBox="1"/>
          <p:nvPr/>
        </p:nvSpPr>
        <p:spPr>
          <a:xfrm>
            <a:off x="7926042" y="5585648"/>
            <a:ext cx="936104" cy="307777"/>
          </a:xfrm>
          <a:prstGeom prst="rect">
            <a:avLst/>
          </a:prstGeom>
          <a:noFill/>
        </p:spPr>
        <p:txBody>
          <a:bodyPr wrap="square" rtlCol="0">
            <a:spAutoFit/>
          </a:bodyPr>
          <a:lstStyle/>
          <a:p>
            <a:pPr algn="ctr"/>
            <a:r>
              <a:rPr lang="es-CL" sz="1400" b="1" dirty="0" smtClean="0">
                <a:latin typeface="Verdana" panose="020B0604030504040204" pitchFamily="34" charset="0"/>
                <a:ea typeface="Verdana" panose="020B0604030504040204" pitchFamily="34" charset="0"/>
                <a:cs typeface="Verdana" panose="020B0604030504040204" pitchFamily="34" charset="0"/>
              </a:rPr>
              <a:t>13,3%</a:t>
            </a:r>
            <a:endParaRPr lang="es-CL" sz="14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6" name="Grupo 5"/>
          <p:cNvGrpSpPr/>
          <p:nvPr/>
        </p:nvGrpSpPr>
        <p:grpSpPr>
          <a:xfrm>
            <a:off x="5682904" y="1196752"/>
            <a:ext cx="2052000" cy="5112000"/>
            <a:chOff x="1187624" y="1352701"/>
            <a:chExt cx="2052000" cy="5112000"/>
          </a:xfrm>
        </p:grpSpPr>
        <p:sp>
          <p:nvSpPr>
            <p:cNvPr id="8" name="Rectangle 42"/>
            <p:cNvSpPr>
              <a:spLocks noChangeArrowheads="1"/>
            </p:cNvSpPr>
            <p:nvPr/>
          </p:nvSpPr>
          <p:spPr bwMode="auto">
            <a:xfrm>
              <a:off x="1331640" y="1772816"/>
              <a:ext cx="1756723" cy="3744000"/>
            </a:xfrm>
            <a:prstGeom prst="rect">
              <a:avLst/>
            </a:prstGeom>
            <a:solidFill>
              <a:schemeClr val="accent1"/>
            </a:solidFill>
            <a:ln w="12700">
              <a:noFill/>
              <a:miter lim="800000"/>
              <a:headEnd/>
              <a:tailEnd/>
            </a:ln>
            <a:effectLst/>
            <a:scene3d>
              <a:camera prst="orthographicFront"/>
              <a:lightRig rig="threePt" dir="t">
                <a:rot lat="0" lon="0" rev="1200000"/>
              </a:lightRig>
            </a:scene3d>
            <a:sp3d>
              <a:bevelT w="0" h="0"/>
            </a:sp3d>
          </p:spPr>
          <p:txBody>
            <a:bodyPr wrap="none" anchor="ctr"/>
            <a:lstStyle/>
            <a:p>
              <a:pPr algn="ctr" eaLnBrk="1" hangingPunct="1">
                <a:defRPr/>
              </a:pPr>
              <a:r>
                <a:rPr lang="es-MX" b="1" dirty="0">
                  <a:solidFill>
                    <a:schemeClr val="bg1"/>
                  </a:solidFill>
                  <a:latin typeface="Verdana" pitchFamily="34" charset="0"/>
                </a:rPr>
                <a:t>PCS</a:t>
              </a:r>
              <a:endParaRPr lang="es-ES" b="1" dirty="0">
                <a:solidFill>
                  <a:schemeClr val="bg1"/>
                </a:solidFill>
                <a:latin typeface="Verdana" pitchFamily="34" charset="0"/>
              </a:endParaRPr>
            </a:p>
          </p:txBody>
        </p:sp>
        <p:sp>
          <p:nvSpPr>
            <p:cNvPr id="9" name="Rectangle 43"/>
            <p:cNvSpPr>
              <a:spLocks noChangeArrowheads="1"/>
            </p:cNvSpPr>
            <p:nvPr/>
          </p:nvSpPr>
          <p:spPr bwMode="auto">
            <a:xfrm>
              <a:off x="1331640" y="5589320"/>
              <a:ext cx="1756722" cy="720000"/>
            </a:xfrm>
            <a:prstGeom prst="rect">
              <a:avLst/>
            </a:prstGeom>
            <a:solidFill>
              <a:srgbClr val="1F497D"/>
            </a:solidFill>
            <a:ln w="12700">
              <a:noFill/>
              <a:miter lim="800000"/>
              <a:headEnd/>
              <a:tailEnd/>
            </a:ln>
            <a:effectLst/>
            <a:scene3d>
              <a:camera prst="orthographicFront"/>
              <a:lightRig rig="threePt" dir="t">
                <a:rot lat="0" lon="0" rev="1200000"/>
              </a:lightRig>
            </a:scene3d>
            <a:sp3d>
              <a:bevelT w="0" h="0"/>
            </a:sp3d>
          </p:spPr>
          <p:txBody>
            <a:bodyPr wrap="none" anchor="ctr"/>
            <a:lstStyle/>
            <a:p>
              <a:pPr algn="ctr" eaLnBrk="1" hangingPunct="1">
                <a:defRPr/>
              </a:pPr>
              <a:r>
                <a:rPr lang="es-MX" b="1" dirty="0">
                  <a:solidFill>
                    <a:schemeClr val="bg1"/>
                  </a:solidFill>
                  <a:latin typeface="Verdana" pitchFamily="34" charset="0"/>
                </a:rPr>
                <a:t>GES-80</a:t>
              </a:r>
              <a:endParaRPr lang="es-ES" b="1" dirty="0">
                <a:solidFill>
                  <a:schemeClr val="bg1"/>
                </a:solidFill>
                <a:latin typeface="Verdana" pitchFamily="34" charset="0"/>
              </a:endParaRPr>
            </a:p>
          </p:txBody>
        </p:sp>
        <p:sp>
          <p:nvSpPr>
            <p:cNvPr id="15" name="Rectangle 43"/>
            <p:cNvSpPr>
              <a:spLocks noChangeArrowheads="1"/>
            </p:cNvSpPr>
            <p:nvPr/>
          </p:nvSpPr>
          <p:spPr bwMode="auto">
            <a:xfrm>
              <a:off x="1331640" y="1484808"/>
              <a:ext cx="1756800" cy="216000"/>
            </a:xfrm>
            <a:prstGeom prst="rect">
              <a:avLst/>
            </a:prstGeom>
            <a:solidFill>
              <a:schemeClr val="accent5">
                <a:lumMod val="60000"/>
                <a:lumOff val="40000"/>
              </a:schemeClr>
            </a:solidFill>
            <a:ln w="19050">
              <a:noFill/>
              <a:prstDash val="dash"/>
              <a:miter lim="800000"/>
              <a:headEnd/>
              <a:tailEnd/>
            </a:ln>
            <a:effectLst/>
            <a:scene3d>
              <a:camera prst="orthographicFront"/>
              <a:lightRig rig="threePt" dir="t">
                <a:rot lat="0" lon="0" rev="1200000"/>
              </a:lightRig>
            </a:scene3d>
            <a:sp3d/>
          </p:spPr>
          <p:txBody>
            <a:bodyPr wrap="none" anchor="ctr"/>
            <a:lstStyle/>
            <a:p>
              <a:pPr algn="ctr" eaLnBrk="1" hangingPunct="1">
                <a:defRPr/>
              </a:pPr>
              <a:r>
                <a:rPr lang="es-MX" b="1" dirty="0">
                  <a:solidFill>
                    <a:schemeClr val="bg1"/>
                  </a:solidFill>
                  <a:latin typeface="Verdana" pitchFamily="34" charset="0"/>
                </a:rPr>
                <a:t>BA</a:t>
              </a:r>
              <a:endParaRPr lang="es-ES" b="1" dirty="0">
                <a:solidFill>
                  <a:schemeClr val="bg1"/>
                </a:solidFill>
                <a:latin typeface="Verdana" pitchFamily="34" charset="0"/>
              </a:endParaRPr>
            </a:p>
          </p:txBody>
        </p:sp>
        <p:sp>
          <p:nvSpPr>
            <p:cNvPr id="5" name="Rectángulo redondeado 4"/>
            <p:cNvSpPr/>
            <p:nvPr/>
          </p:nvSpPr>
          <p:spPr>
            <a:xfrm>
              <a:off x="1187624" y="1352701"/>
              <a:ext cx="2052000" cy="5112000"/>
            </a:xfrm>
            <a:prstGeom prst="roundRect">
              <a:avLst/>
            </a:prstGeom>
            <a:noFill/>
            <a:ln w="19050">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0484" name="Text Box 17"/>
          <p:cNvSpPr txBox="1">
            <a:spLocks noChangeArrowheads="1"/>
          </p:cNvSpPr>
          <p:nvPr/>
        </p:nvSpPr>
        <p:spPr bwMode="auto">
          <a:xfrm>
            <a:off x="250842" y="5751140"/>
            <a:ext cx="876909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400" b="1" dirty="0" smtClean="0">
                <a:solidFill>
                  <a:srgbClr val="404040"/>
                </a:solidFill>
                <a:latin typeface="Verdana" panose="020B0604030504040204" pitchFamily="34" charset="0"/>
              </a:rPr>
              <a:t>PPV: </a:t>
            </a:r>
            <a:r>
              <a:rPr lang="es-MX" sz="1400" dirty="0" smtClean="0">
                <a:solidFill>
                  <a:srgbClr val="404040"/>
                </a:solidFill>
                <a:latin typeface="Verdana" panose="020B0604030504040204" pitchFamily="34" charset="0"/>
              </a:rPr>
              <a:t>Corresponde al promedio de las alzas de los precios base informada para cada plan de salud vigente en el mes de enero de 2016 ponderado por la cartera de beneficiarios de cada plan a esa fecha.</a:t>
            </a:r>
            <a:endParaRPr lang="es-ES" sz="1400" dirty="0">
              <a:solidFill>
                <a:srgbClr val="404040"/>
              </a:solidFill>
              <a:latin typeface="Verdana" panose="020B0604030504040204" pitchFamily="34" charset="0"/>
            </a:endParaRPr>
          </a:p>
        </p:txBody>
      </p:sp>
      <p:sp>
        <p:nvSpPr>
          <p:cNvPr id="20485"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FB07C928-E44B-43A8-BCEA-9AECFE64C556}" type="slidenum">
              <a:rPr lang="en-US" sz="1000" smtClean="0">
                <a:solidFill>
                  <a:srgbClr val="898989"/>
                </a:solidFill>
                <a:latin typeface="Verdana" panose="020B0604030504040204" pitchFamily="34" charset="0"/>
              </a:rPr>
              <a:pPr>
                <a:spcBef>
                  <a:spcPct val="0"/>
                </a:spcBef>
                <a:buFontTx/>
                <a:buNone/>
              </a:pPr>
              <a:t>4</a:t>
            </a:fld>
            <a:endParaRPr lang="en-US" sz="1000" dirty="0" smtClean="0">
              <a:solidFill>
                <a:srgbClr val="898989"/>
              </a:solidFill>
              <a:latin typeface="Verdana" panose="020B0604030504040204" pitchFamily="34" charset="0"/>
            </a:endParaRPr>
          </a:p>
        </p:txBody>
      </p:sp>
      <p:sp>
        <p:nvSpPr>
          <p:cNvPr id="8" name="Title 7"/>
          <p:cNvSpPr txBox="1">
            <a:spLocks/>
          </p:cNvSpPr>
          <p:nvPr/>
        </p:nvSpPr>
        <p:spPr bwMode="auto">
          <a:xfrm>
            <a:off x="611560" y="44624"/>
            <a:ext cx="7490899" cy="1033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a:lstStyle>
          <a:p>
            <a:pPr algn="ctr" eaLnBrk="1" hangingPunct="1"/>
            <a:r>
              <a:rPr lang="es-ES" sz="2200" b="1" dirty="0" smtClean="0">
                <a:latin typeface="Verdana" panose="020B0604030504040204" pitchFamily="34" charset="0"/>
                <a:ea typeface="ヒラギノ角ゴ Pro W3"/>
                <a:cs typeface="Verdana" panose="020B0604030504040204" pitchFamily="34" charset="0"/>
              </a:rPr>
              <a:t>Promedio Ponderado de las Variaciones (PPV) Reales de los Precios Base del Sistema Isapre</a:t>
            </a:r>
          </a:p>
          <a:p>
            <a:pPr algn="ctr" eaLnBrk="1" hangingPunct="1"/>
            <a:r>
              <a:rPr lang="es-ES" sz="2000" dirty="0" smtClean="0">
                <a:solidFill>
                  <a:srgbClr val="FF0000"/>
                </a:solidFill>
                <a:latin typeface="Verdana" panose="020B0604030504040204" pitchFamily="34" charset="0"/>
                <a:ea typeface="ヒラギノ角ゴ Pro W3"/>
                <a:cs typeface="Verdana" panose="020B0604030504040204" pitchFamily="34" charset="0"/>
              </a:rPr>
              <a:t>Proceso de Adecuación julio 2016 a junio de 2017</a:t>
            </a:r>
          </a:p>
        </p:txBody>
      </p:sp>
      <p:sp>
        <p:nvSpPr>
          <p:cNvPr id="28" name="Elipse 27"/>
          <p:cNvSpPr/>
          <p:nvPr/>
        </p:nvSpPr>
        <p:spPr>
          <a:xfrm>
            <a:off x="3888104" y="2961128"/>
            <a:ext cx="1620000" cy="1620000"/>
          </a:xfrm>
          <a:prstGeom prst="ellipse">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L"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UF +</a:t>
            </a:r>
          </a:p>
          <a:p>
            <a:pPr algn="ctr"/>
            <a:r>
              <a:rPr lang="es-CL"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4,4%</a:t>
            </a:r>
            <a:endParaRPr lang="es-CL"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lecha derecha 28"/>
          <p:cNvSpPr/>
          <p:nvPr/>
        </p:nvSpPr>
        <p:spPr>
          <a:xfrm rot="2734860">
            <a:off x="3421727" y="2853581"/>
            <a:ext cx="576000" cy="216000"/>
          </a:xfrm>
          <a:prstGeom prst="rightArrow">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dirty="0"/>
          </a:p>
        </p:txBody>
      </p:sp>
      <p:sp>
        <p:nvSpPr>
          <p:cNvPr id="30" name="Flecha derecha 29"/>
          <p:cNvSpPr/>
          <p:nvPr/>
        </p:nvSpPr>
        <p:spPr>
          <a:xfrm rot="19210318">
            <a:off x="3462797" y="4671473"/>
            <a:ext cx="576000" cy="216000"/>
          </a:xfrm>
          <a:prstGeom prst="rightArrow">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dirty="0"/>
          </a:p>
        </p:txBody>
      </p:sp>
      <p:sp>
        <p:nvSpPr>
          <p:cNvPr id="31" name="Flecha derecha 30"/>
          <p:cNvSpPr/>
          <p:nvPr/>
        </p:nvSpPr>
        <p:spPr>
          <a:xfrm rot="8276126">
            <a:off x="5391026" y="2836040"/>
            <a:ext cx="576000" cy="216000"/>
          </a:xfrm>
          <a:prstGeom prst="rightArrow">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dirty="0"/>
          </a:p>
        </p:txBody>
      </p:sp>
      <p:sp>
        <p:nvSpPr>
          <p:cNvPr id="32" name="Flecha derecha 31"/>
          <p:cNvSpPr/>
          <p:nvPr/>
        </p:nvSpPr>
        <p:spPr>
          <a:xfrm rot="13349868">
            <a:off x="5329479" y="4694090"/>
            <a:ext cx="576000" cy="216000"/>
          </a:xfrm>
          <a:prstGeom prst="rightArrow">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CL" sz="1100" dirty="0"/>
          </a:p>
        </p:txBody>
      </p:sp>
      <p:pic>
        <p:nvPicPr>
          <p:cNvPr id="3" name="Imagen 2"/>
          <p:cNvPicPr>
            <a:picLocks noChangeAspect="1"/>
          </p:cNvPicPr>
          <p:nvPr/>
        </p:nvPicPr>
        <p:blipFill>
          <a:blip r:embed="rId3"/>
          <a:stretch>
            <a:fillRect/>
          </a:stretch>
        </p:blipFill>
        <p:spPr>
          <a:xfrm>
            <a:off x="251520" y="1752874"/>
            <a:ext cx="3070592" cy="4013529"/>
          </a:xfrm>
          <a:prstGeom prst="rect">
            <a:avLst/>
          </a:prstGeom>
        </p:spPr>
      </p:pic>
      <p:sp>
        <p:nvSpPr>
          <p:cNvPr id="4" name="CuadroTexto 3"/>
          <p:cNvSpPr txBox="1"/>
          <p:nvPr/>
        </p:nvSpPr>
        <p:spPr>
          <a:xfrm>
            <a:off x="251520" y="1251822"/>
            <a:ext cx="2987904" cy="369332"/>
          </a:xfrm>
          <a:prstGeom prst="rect">
            <a:avLst/>
          </a:prstGeom>
          <a:solidFill>
            <a:srgbClr val="1F497D"/>
          </a:solidFill>
        </p:spPr>
        <p:txBody>
          <a:bodyPr wrap="square" rtlCol="0">
            <a:spAutoFit/>
          </a:bodyPr>
          <a:lstStyle/>
          <a:p>
            <a:pPr algn="ctr"/>
            <a:r>
              <a:rPr lang="es-CL"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ISAPRES ABIERTAS</a:t>
            </a:r>
            <a:endParaRPr lang="es-CL"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CuadroTexto 17"/>
          <p:cNvSpPr txBox="1"/>
          <p:nvPr/>
        </p:nvSpPr>
        <p:spPr>
          <a:xfrm>
            <a:off x="6214236" y="1753071"/>
            <a:ext cx="2246196" cy="307777"/>
          </a:xfrm>
          <a:prstGeom prst="rect">
            <a:avLst/>
          </a:prstGeom>
          <a:solidFill>
            <a:srgbClr val="1F497D"/>
          </a:solidFill>
        </p:spPr>
        <p:txBody>
          <a:bodyPr wrap="square" rtlCol="0">
            <a:spAutoFit/>
          </a:bodyPr>
          <a:lstStyle/>
          <a:p>
            <a:pPr algn="ctr"/>
            <a:r>
              <a:rPr lang="es-CL"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ISAPRES CERRADAS</a:t>
            </a:r>
            <a:endParaRPr lang="es-CL"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Imagen 4"/>
          <p:cNvPicPr>
            <a:picLocks noChangeAspect="1"/>
          </p:cNvPicPr>
          <p:nvPr/>
        </p:nvPicPr>
        <p:blipFill>
          <a:blip r:embed="rId4"/>
          <a:stretch>
            <a:fillRect/>
          </a:stretch>
        </p:blipFill>
        <p:spPr>
          <a:xfrm>
            <a:off x="6170318" y="2248028"/>
            <a:ext cx="2398593" cy="2947500"/>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txBox="1">
            <a:spLocks/>
          </p:cNvSpPr>
          <p:nvPr/>
        </p:nvSpPr>
        <p:spPr bwMode="auto">
          <a:xfrm>
            <a:off x="19050" y="195263"/>
            <a:ext cx="84105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a:solidFill>
                  <a:srgbClr val="006CB7"/>
                </a:solidFill>
                <a:latin typeface="Verdana" panose="020B0604030504040204" pitchFamily="34" charset="0"/>
              </a:rPr>
              <a:t>Evolución Alzas de </a:t>
            </a:r>
            <a:r>
              <a:rPr lang="es-ES" sz="2200" b="1" dirty="0" smtClean="0">
                <a:solidFill>
                  <a:srgbClr val="006CB7"/>
                </a:solidFill>
                <a:latin typeface="Verdana" panose="020B0604030504040204" pitchFamily="34" charset="0"/>
              </a:rPr>
              <a:t>Precios 2006–2016</a:t>
            </a:r>
          </a:p>
          <a:p>
            <a:pPr algn="ctr" eaLnBrk="1" hangingPunct="1">
              <a:spcBef>
                <a:spcPct val="0"/>
              </a:spcBef>
              <a:buFontTx/>
              <a:buNone/>
            </a:pPr>
            <a:r>
              <a:rPr lang="es-ES" sz="2200" b="1" dirty="0" smtClean="0">
                <a:solidFill>
                  <a:srgbClr val="006CB7"/>
                </a:solidFill>
                <a:latin typeface="Verdana" panose="020B0604030504040204" pitchFamily="34" charset="0"/>
              </a:rPr>
              <a:t>Promedios Ponderados de las Variaciones Reales </a:t>
            </a:r>
            <a:r>
              <a:rPr lang="es-ES" sz="2200" b="1" dirty="0">
                <a:solidFill>
                  <a:srgbClr val="006CB7"/>
                </a:solidFill>
                <a:latin typeface="Verdana" panose="020B0604030504040204" pitchFamily="34" charset="0"/>
              </a:rPr>
              <a:t/>
            </a:r>
            <a:br>
              <a:rPr lang="es-ES" sz="2200" b="1" dirty="0">
                <a:solidFill>
                  <a:srgbClr val="006CB7"/>
                </a:solidFill>
                <a:latin typeface="Verdana" panose="020B0604030504040204" pitchFamily="34" charset="0"/>
              </a:rPr>
            </a:b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endParaRPr lang="es-ES" sz="2200" dirty="0">
              <a:solidFill>
                <a:srgbClr val="FF0000"/>
              </a:solidFill>
              <a:latin typeface="Verdana" panose="020B0604030504040204" pitchFamily="34" charset="0"/>
            </a:endParaRPr>
          </a:p>
        </p:txBody>
      </p:sp>
      <p:sp>
        <p:nvSpPr>
          <p:cNvPr id="25603"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5604" name="Text Box 17"/>
          <p:cNvSpPr txBox="1">
            <a:spLocks noChangeArrowheads="1"/>
          </p:cNvSpPr>
          <p:nvPr/>
        </p:nvSpPr>
        <p:spPr bwMode="auto">
          <a:xfrm>
            <a:off x="467544" y="5981218"/>
            <a:ext cx="817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por </a:t>
            </a:r>
            <a:r>
              <a:rPr lang="es-MX" sz="1000" dirty="0" smtClean="0">
                <a:solidFill>
                  <a:srgbClr val="404040"/>
                </a:solidFill>
                <a:latin typeface="Verdana" panose="020B0604030504040204" pitchFamily="34" charset="0"/>
              </a:rPr>
              <a:t>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a:t>
            </a:r>
            <a:endParaRPr lang="es-ES" sz="1000" dirty="0">
              <a:solidFill>
                <a:srgbClr val="404040"/>
              </a:solidFill>
              <a:latin typeface="Verdana" panose="020B0604030504040204" pitchFamily="34" charset="0"/>
            </a:endParaRPr>
          </a:p>
        </p:txBody>
      </p:sp>
      <p:sp>
        <p:nvSpPr>
          <p:cNvPr id="25609"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AF6A267D-D3C5-4B9F-9979-DB10E0A0A651}" type="slidenum">
              <a:rPr lang="en-US" sz="1000" smtClean="0">
                <a:solidFill>
                  <a:srgbClr val="898989"/>
                </a:solidFill>
                <a:latin typeface="Verdana" panose="020B0604030504040204" pitchFamily="34" charset="0"/>
              </a:rPr>
              <a:pPr>
                <a:spcBef>
                  <a:spcPct val="0"/>
                </a:spcBef>
                <a:buFontTx/>
                <a:buNone/>
              </a:pPr>
              <a:t>5</a:t>
            </a:fld>
            <a:endParaRPr lang="en-US" sz="1000" dirty="0" smtClean="0">
              <a:solidFill>
                <a:srgbClr val="898989"/>
              </a:solidFill>
              <a:latin typeface="Verdana" panose="020B0604030504040204" pitchFamily="34" charset="0"/>
            </a:endParaRPr>
          </a:p>
        </p:txBody>
      </p:sp>
      <p:sp>
        <p:nvSpPr>
          <p:cNvPr id="2" name="CuadroTexto 1"/>
          <p:cNvSpPr txBox="1"/>
          <p:nvPr/>
        </p:nvSpPr>
        <p:spPr>
          <a:xfrm>
            <a:off x="1394394" y="1115452"/>
            <a:ext cx="6706074" cy="369332"/>
          </a:xfrm>
          <a:prstGeom prst="rect">
            <a:avLst/>
          </a:prstGeom>
          <a:solidFill>
            <a:srgbClr val="FFFFCC"/>
          </a:solidFill>
          <a:ln w="6350">
            <a:solidFill>
              <a:schemeClr val="tx1"/>
            </a:solidFill>
          </a:ln>
        </p:spPr>
        <p:txBody>
          <a:bodyPr wrap="square" rtlCol="0">
            <a:spAutoFit/>
          </a:bodyPr>
          <a:lstStyle/>
          <a:p>
            <a:pPr algn="ctr"/>
            <a:r>
              <a:rPr lang="es-CL" b="1" dirty="0" smtClean="0">
                <a:latin typeface="Verdana" panose="020B0604030504040204" pitchFamily="34" charset="0"/>
                <a:ea typeface="Verdana" panose="020B0604030504040204" pitchFamily="34" charset="0"/>
                <a:cs typeface="Verdana" panose="020B0604030504040204" pitchFamily="34" charset="0"/>
              </a:rPr>
              <a:t>Reajustes sobre el IPC (UF + %)</a:t>
            </a:r>
            <a:endParaRPr lang="es-CL" sz="9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8" name="Chart 1"/>
          <p:cNvGraphicFramePr>
            <a:graphicFrameLocks/>
          </p:cNvGraphicFramePr>
          <p:nvPr>
            <p:extLst>
              <p:ext uri="{D42A27DB-BD31-4B8C-83A1-F6EECF244321}">
                <p14:modId xmlns:p14="http://schemas.microsoft.com/office/powerpoint/2010/main" val="2215025560"/>
              </p:ext>
            </p:extLst>
          </p:nvPr>
        </p:nvGraphicFramePr>
        <p:xfrm>
          <a:off x="485512" y="1700808"/>
          <a:ext cx="8262952" cy="44644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1507" name="Text Box 17"/>
          <p:cNvSpPr txBox="1">
            <a:spLocks noChangeArrowheads="1"/>
          </p:cNvSpPr>
          <p:nvPr/>
        </p:nvSpPr>
        <p:spPr bwMode="auto">
          <a:xfrm>
            <a:off x="196850" y="6086475"/>
            <a:ext cx="8732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por </a:t>
            </a:r>
            <a:r>
              <a:rPr lang="es-MX" sz="1000" dirty="0" smtClean="0">
                <a:solidFill>
                  <a:srgbClr val="404040"/>
                </a:solidFill>
                <a:latin typeface="Verdana" panose="020B0604030504040204" pitchFamily="34" charset="0"/>
              </a:rPr>
              <a:t>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2016.</a:t>
            </a:r>
            <a:endParaRPr lang="es-ES" sz="1000" dirty="0">
              <a:solidFill>
                <a:srgbClr val="404040"/>
              </a:solidFill>
              <a:latin typeface="Verdana" panose="020B0604030504040204" pitchFamily="34" charset="0"/>
            </a:endParaRPr>
          </a:p>
        </p:txBody>
      </p:sp>
      <p:sp>
        <p:nvSpPr>
          <p:cNvPr id="21509"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2CE6E2A6-0DE0-4CEC-B5CC-0001E469727B}" type="slidenum">
              <a:rPr lang="en-US" sz="1000" smtClean="0">
                <a:solidFill>
                  <a:srgbClr val="898989"/>
                </a:solidFill>
                <a:latin typeface="Verdana" panose="020B0604030504040204" pitchFamily="34" charset="0"/>
              </a:rPr>
              <a:pPr>
                <a:spcBef>
                  <a:spcPct val="0"/>
                </a:spcBef>
                <a:buFontTx/>
                <a:buNone/>
              </a:pPr>
              <a:t>6</a:t>
            </a:fld>
            <a:endParaRPr lang="en-US" sz="1000" dirty="0" smtClean="0">
              <a:solidFill>
                <a:srgbClr val="898989"/>
              </a:solidFill>
              <a:latin typeface="Verdana" panose="020B0604030504040204" pitchFamily="34" charset="0"/>
            </a:endParaRPr>
          </a:p>
        </p:txBody>
      </p:sp>
      <p:sp>
        <p:nvSpPr>
          <p:cNvPr id="21510" name="Title 7"/>
          <p:cNvSpPr>
            <a:spLocks noGrp="1"/>
          </p:cNvSpPr>
          <p:nvPr>
            <p:ph type="title"/>
          </p:nvPr>
        </p:nvSpPr>
        <p:spPr>
          <a:xfrm>
            <a:off x="19050" y="142874"/>
            <a:ext cx="8440738" cy="1125885"/>
          </a:xfrm>
        </p:spPr>
        <p:txBody>
          <a:bodyPr/>
          <a:lstStyle/>
          <a:p>
            <a:pPr algn="ctr" eaLnBrk="1" hangingPunct="1"/>
            <a:r>
              <a:rPr lang="es-ES" sz="2200" b="1" dirty="0" smtClean="0">
                <a:latin typeface="Verdana" panose="020B0604030504040204" pitchFamily="34" charset="0"/>
                <a:ea typeface="ヒラギノ角ゴ Pro W3"/>
                <a:cs typeface="Verdana" panose="020B0604030504040204" pitchFamily="34" charset="0"/>
              </a:rPr>
              <a:t>Promedio Ponderado de las Variaciones Reales</a:t>
            </a:r>
            <a:br>
              <a:rPr lang="es-ES" sz="2200" b="1" dirty="0" smtClean="0">
                <a:latin typeface="Verdana" panose="020B0604030504040204" pitchFamily="34" charset="0"/>
                <a:ea typeface="ヒラギノ角ゴ Pro W3"/>
                <a:cs typeface="Verdana" panose="020B0604030504040204" pitchFamily="34" charset="0"/>
              </a:rPr>
            </a:br>
            <a:r>
              <a:rPr lang="es-ES" sz="2200" b="1" dirty="0" smtClean="0">
                <a:latin typeface="Verdana" panose="020B0604030504040204" pitchFamily="34" charset="0"/>
                <a:ea typeface="ヒラギノ角ゴ Pro W3"/>
                <a:cs typeface="Verdana" panose="020B0604030504040204" pitchFamily="34" charset="0"/>
              </a:rPr>
              <a:t>y Bandas de Precios Informadas por las Isapres</a:t>
            </a:r>
            <a:br>
              <a:rPr lang="es-ES" sz="2200" b="1" dirty="0" smtClean="0">
                <a:latin typeface="Verdana" panose="020B0604030504040204" pitchFamily="34" charset="0"/>
                <a:ea typeface="ヒラギノ角ゴ Pro W3"/>
                <a:cs typeface="Verdana" panose="020B0604030504040204" pitchFamily="34" charset="0"/>
              </a:rPr>
            </a:br>
            <a:r>
              <a:rPr lang="es-ES" sz="2000" dirty="0" smtClean="0">
                <a:solidFill>
                  <a:srgbClr val="FF0000"/>
                </a:solidFill>
                <a:latin typeface="Verdana" panose="020B0604030504040204" pitchFamily="34" charset="0"/>
                <a:ea typeface="ヒラギノ角ゴ Pro W3"/>
                <a:cs typeface="Verdana" panose="020B0604030504040204" pitchFamily="34" charset="0"/>
              </a:rPr>
              <a:t>Proceso de Adecuación julio 2016 a junio de 2017</a:t>
            </a:r>
          </a:p>
        </p:txBody>
      </p:sp>
      <p:pic>
        <p:nvPicPr>
          <p:cNvPr id="3" name="Imagen 2"/>
          <p:cNvPicPr>
            <a:picLocks noChangeAspect="1"/>
          </p:cNvPicPr>
          <p:nvPr/>
        </p:nvPicPr>
        <p:blipFill>
          <a:blip r:embed="rId3"/>
          <a:stretch>
            <a:fillRect/>
          </a:stretch>
        </p:blipFill>
        <p:spPr>
          <a:xfrm>
            <a:off x="827584" y="1412776"/>
            <a:ext cx="7416823" cy="440690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txBox="1">
            <a:spLocks/>
          </p:cNvSpPr>
          <p:nvPr/>
        </p:nvSpPr>
        <p:spPr bwMode="auto">
          <a:xfrm>
            <a:off x="0" y="333375"/>
            <a:ext cx="83883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a:solidFill>
                  <a:srgbClr val="006CB7"/>
                </a:solidFill>
                <a:latin typeface="Verdana" panose="020B0604030504040204" pitchFamily="34" charset="0"/>
              </a:rPr>
              <a:t>Procesos de Adecuación </a:t>
            </a:r>
            <a:r>
              <a:rPr lang="es-ES" sz="2200" b="1" dirty="0" smtClean="0">
                <a:solidFill>
                  <a:srgbClr val="006CB7"/>
                </a:solidFill>
                <a:latin typeface="Verdana" panose="020B0604030504040204" pitchFamily="34" charset="0"/>
              </a:rPr>
              <a:t>2015 </a:t>
            </a:r>
            <a:r>
              <a:rPr lang="es-ES" sz="2200" b="1" dirty="0">
                <a:solidFill>
                  <a:srgbClr val="006CB7"/>
                </a:solidFill>
                <a:latin typeface="Verdana" panose="020B0604030504040204" pitchFamily="34" charset="0"/>
              </a:rPr>
              <a:t>y </a:t>
            </a:r>
            <a:r>
              <a:rPr lang="es-ES" sz="2200" b="1" dirty="0" smtClean="0">
                <a:solidFill>
                  <a:srgbClr val="006CB7"/>
                </a:solidFill>
                <a:latin typeface="Verdana" panose="020B0604030504040204" pitchFamily="34" charset="0"/>
              </a:rPr>
              <a:t>2016 Comparados</a:t>
            </a:r>
          </a:p>
          <a:p>
            <a:pPr algn="ctr" eaLnBrk="1" hangingPunct="1">
              <a:spcBef>
                <a:spcPct val="0"/>
              </a:spcBef>
              <a:buFontTx/>
              <a:buNone/>
            </a:pPr>
            <a:r>
              <a:rPr lang="es-ES" sz="2200" b="1" dirty="0" smtClean="0">
                <a:solidFill>
                  <a:srgbClr val="006CB7"/>
                </a:solidFill>
                <a:latin typeface="Verdana" panose="020B0604030504040204" pitchFamily="34" charset="0"/>
              </a:rPr>
              <a:t>Promedios y Bandas de Precios por Isapre</a:t>
            </a:r>
            <a:endParaRPr lang="es-ES" sz="2200" b="1" dirty="0">
              <a:solidFill>
                <a:srgbClr val="006CB7"/>
              </a:solidFill>
              <a:latin typeface="Verdana" panose="020B0604030504040204" pitchFamily="34" charset="0"/>
            </a:endParaRPr>
          </a:p>
        </p:txBody>
      </p:sp>
      <p:sp>
        <p:nvSpPr>
          <p:cNvPr id="2355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n-US" sz="900" dirty="0" smtClean="0">
                <a:solidFill>
                  <a:srgbClr val="898989"/>
                </a:solidFill>
                <a:latin typeface="Verdana" panose="020B0604030504040204" pitchFamily="34" charset="0"/>
              </a:rPr>
              <a:t>Gobierno de Chile | Superintendencia de Salud</a:t>
            </a:r>
          </a:p>
        </p:txBody>
      </p:sp>
      <p:sp>
        <p:nvSpPr>
          <p:cNvPr id="22532" name="Rectangle 8"/>
          <p:cNvSpPr>
            <a:spLocks noChangeArrowheads="1"/>
          </p:cNvSpPr>
          <p:nvPr/>
        </p:nvSpPr>
        <p:spPr bwMode="auto">
          <a:xfrm>
            <a:off x="539750" y="5769892"/>
            <a:ext cx="360363" cy="179388"/>
          </a:xfrm>
          <a:prstGeom prst="rect">
            <a:avLst/>
          </a:prstGeom>
          <a:solidFill>
            <a:srgbClr val="CCECFF"/>
          </a:solidFill>
          <a:ln w="9525">
            <a:solidFill>
              <a:schemeClr val="tx1"/>
            </a:solidFill>
            <a:miter lim="800000"/>
            <a:headEnd/>
            <a:tailEnd/>
          </a:ln>
          <a:effectLst/>
        </p:spPr>
        <p:txBody>
          <a:bodyPr wrap="none" anchor="ct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defRPr/>
            </a:pPr>
            <a:endParaRPr lang="es-ES" sz="1800" dirty="0" smtClean="0">
              <a:solidFill>
                <a:schemeClr val="tx1"/>
              </a:solidFill>
              <a:latin typeface="Arial" panose="020B0604020202020204" pitchFamily="34" charset="0"/>
            </a:endParaRPr>
          </a:p>
        </p:txBody>
      </p:sp>
      <p:sp>
        <p:nvSpPr>
          <p:cNvPr id="23557" name="Text Box 9"/>
          <p:cNvSpPr txBox="1">
            <a:spLocks noChangeArrowheads="1"/>
          </p:cNvSpPr>
          <p:nvPr/>
        </p:nvSpPr>
        <p:spPr bwMode="auto">
          <a:xfrm>
            <a:off x="1044575" y="5716488"/>
            <a:ext cx="6264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50000"/>
              </a:spcBef>
              <a:buFontTx/>
              <a:buNone/>
            </a:pPr>
            <a:r>
              <a:rPr lang="es-MX" sz="1400" dirty="0">
                <a:solidFill>
                  <a:srgbClr val="404040"/>
                </a:solidFill>
                <a:latin typeface="Verdana" panose="020B0604030504040204" pitchFamily="34" charset="0"/>
              </a:rPr>
              <a:t>No aplica proceso de adecuación.</a:t>
            </a:r>
            <a:endParaRPr lang="es-ES" sz="1400" dirty="0">
              <a:solidFill>
                <a:srgbClr val="404040"/>
              </a:solidFill>
              <a:latin typeface="Verdana" panose="020B0604030504040204" pitchFamily="34" charset="0"/>
            </a:endParaRPr>
          </a:p>
        </p:txBody>
      </p:sp>
      <p:sp>
        <p:nvSpPr>
          <p:cNvPr id="23558" name="Text Box 17"/>
          <p:cNvSpPr txBox="1">
            <a:spLocks noChangeArrowheads="1"/>
          </p:cNvSpPr>
          <p:nvPr/>
        </p:nvSpPr>
        <p:spPr bwMode="auto">
          <a:xfrm>
            <a:off x="503238" y="6125294"/>
            <a:ext cx="8569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a:t>
            </a:r>
            <a:r>
              <a:rPr lang="es-MX" sz="1000" dirty="0" smtClean="0">
                <a:solidFill>
                  <a:srgbClr val="404040"/>
                </a:solidFill>
                <a:latin typeface="Verdana" panose="020B0604030504040204" pitchFamily="34" charset="0"/>
              </a:rPr>
              <a:t>por 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2015 y 2016, respectivamente.</a:t>
            </a:r>
            <a:endParaRPr lang="es-ES" sz="1000" dirty="0">
              <a:solidFill>
                <a:srgbClr val="404040"/>
              </a:solidFill>
              <a:latin typeface="Verdana" panose="020B0604030504040204" pitchFamily="34" charset="0"/>
            </a:endParaRPr>
          </a:p>
        </p:txBody>
      </p:sp>
      <p:sp>
        <p:nvSpPr>
          <p:cNvPr id="23559" name="2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A4012F99-4919-49C8-B648-D23DB8C37E3A}" type="slidenum">
              <a:rPr lang="en-US" sz="1000" smtClean="0">
                <a:solidFill>
                  <a:srgbClr val="898989"/>
                </a:solidFill>
                <a:latin typeface="Verdana" panose="020B0604030504040204" pitchFamily="34" charset="0"/>
              </a:rPr>
              <a:pPr>
                <a:spcBef>
                  <a:spcPct val="0"/>
                </a:spcBef>
                <a:buFontTx/>
                <a:buNone/>
              </a:pPr>
              <a:t>7</a:t>
            </a:fld>
            <a:endParaRPr lang="en-US" sz="1000" dirty="0" smtClean="0">
              <a:solidFill>
                <a:srgbClr val="898989"/>
              </a:solidFill>
              <a:latin typeface="Verdana" panose="020B0604030504040204" pitchFamily="34" charset="0"/>
            </a:endParaRPr>
          </a:p>
        </p:txBody>
      </p:sp>
      <p:pic>
        <p:nvPicPr>
          <p:cNvPr id="4" name="Imagen 3"/>
          <p:cNvPicPr>
            <a:picLocks noChangeAspect="1"/>
          </p:cNvPicPr>
          <p:nvPr/>
        </p:nvPicPr>
        <p:blipFill>
          <a:blip r:embed="rId3"/>
          <a:stretch>
            <a:fillRect/>
          </a:stretch>
        </p:blipFill>
        <p:spPr>
          <a:xfrm>
            <a:off x="249777" y="1228527"/>
            <a:ext cx="8644445" cy="436535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txBox="1">
            <a:spLocks/>
          </p:cNvSpPr>
          <p:nvPr/>
        </p:nvSpPr>
        <p:spPr bwMode="auto">
          <a:xfrm>
            <a:off x="-108520" y="71438"/>
            <a:ext cx="8624888" cy="77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lgn="ctr" eaLnBrk="1" hangingPunct="1">
              <a:spcBef>
                <a:spcPct val="0"/>
              </a:spcBef>
              <a:buFontTx/>
              <a:buNone/>
            </a:pPr>
            <a:r>
              <a:rPr lang="es-ES" sz="2200" b="1" dirty="0">
                <a:solidFill>
                  <a:srgbClr val="006CB7"/>
                </a:solidFill>
                <a:latin typeface="Verdana" panose="020B0604030504040204" pitchFamily="34" charset="0"/>
              </a:rPr>
              <a:t>Procesos </a:t>
            </a:r>
            <a:r>
              <a:rPr lang="es-ES" sz="2200" b="1" dirty="0" smtClean="0">
                <a:solidFill>
                  <a:srgbClr val="006CB7"/>
                </a:solidFill>
                <a:latin typeface="Verdana" panose="020B0604030504040204" pitchFamily="34" charset="0"/>
              </a:rPr>
              <a:t>2015 </a:t>
            </a:r>
            <a:r>
              <a:rPr lang="es-ES" sz="2200" b="1" dirty="0">
                <a:solidFill>
                  <a:srgbClr val="006CB7"/>
                </a:solidFill>
                <a:latin typeface="Verdana" panose="020B0604030504040204" pitchFamily="34" charset="0"/>
              </a:rPr>
              <a:t>y </a:t>
            </a:r>
            <a:r>
              <a:rPr lang="es-ES" sz="2200" b="1" dirty="0" smtClean="0">
                <a:solidFill>
                  <a:srgbClr val="006CB7"/>
                </a:solidFill>
                <a:latin typeface="Verdana" panose="020B0604030504040204" pitchFamily="34" charset="0"/>
              </a:rPr>
              <a:t>2016 </a:t>
            </a:r>
            <a:r>
              <a:rPr lang="es-ES" sz="2200" b="1" dirty="0">
                <a:solidFill>
                  <a:srgbClr val="006CB7"/>
                </a:solidFill>
                <a:latin typeface="Verdana" panose="020B0604030504040204" pitchFamily="34" charset="0"/>
              </a:rPr>
              <a:t>Comparados</a:t>
            </a:r>
            <a:r>
              <a:rPr lang="es-ES" sz="2200" dirty="0">
                <a:solidFill>
                  <a:srgbClr val="006CB7"/>
                </a:solidFill>
                <a:latin typeface="Verdana" panose="020B0604030504040204" pitchFamily="34" charset="0"/>
              </a:rPr>
              <a:t/>
            </a:r>
            <a:br>
              <a:rPr lang="es-ES" sz="2200" dirty="0">
                <a:solidFill>
                  <a:srgbClr val="006CB7"/>
                </a:solidFill>
                <a:latin typeface="Verdana" panose="020B0604030504040204" pitchFamily="34" charset="0"/>
              </a:rPr>
            </a:br>
            <a:r>
              <a:rPr lang="es-ES" sz="2200" b="1" dirty="0" smtClean="0">
                <a:solidFill>
                  <a:srgbClr val="006CB7"/>
                </a:solidFill>
                <a:latin typeface="Verdana" panose="020B0604030504040204" pitchFamily="34" charset="0"/>
              </a:rPr>
              <a:t>Promedios </a:t>
            </a:r>
            <a:r>
              <a:rPr lang="es-ES" sz="2200" b="1" dirty="0">
                <a:solidFill>
                  <a:srgbClr val="006CB7"/>
                </a:solidFill>
                <a:latin typeface="Verdana" panose="020B0604030504040204" pitchFamily="34" charset="0"/>
              </a:rPr>
              <a:t>Ponderados </a:t>
            </a:r>
            <a:r>
              <a:rPr lang="es-ES" sz="2200" b="1" dirty="0" smtClean="0">
                <a:solidFill>
                  <a:srgbClr val="006CB7"/>
                </a:solidFill>
                <a:latin typeface="Verdana" panose="020B0604030504040204" pitchFamily="34" charset="0"/>
              </a:rPr>
              <a:t>Alzas de Precios Reales</a:t>
            </a:r>
            <a:r>
              <a:rPr lang="es-ES" sz="2200" b="1" dirty="0">
                <a:solidFill>
                  <a:srgbClr val="006CB7"/>
                </a:solidFill>
                <a:latin typeface="Verdana" panose="020B0604030504040204" pitchFamily="34" charset="0"/>
              </a:rPr>
              <a:t/>
            </a:r>
            <a:br>
              <a:rPr lang="es-ES" sz="2200" b="1" dirty="0">
                <a:solidFill>
                  <a:srgbClr val="006CB7"/>
                </a:solidFill>
                <a:latin typeface="Verdana" panose="020B0604030504040204" pitchFamily="34" charset="0"/>
              </a:rPr>
            </a:br>
            <a:r>
              <a:rPr lang="es-ES" dirty="0">
                <a:solidFill>
                  <a:srgbClr val="FF0000"/>
                </a:solidFill>
                <a:latin typeface="Verdana" panose="020B0604030504040204" pitchFamily="34" charset="0"/>
              </a:rPr>
              <a:t>Isapres </a:t>
            </a:r>
            <a:r>
              <a:rPr lang="es-ES" dirty="0" smtClean="0">
                <a:solidFill>
                  <a:srgbClr val="FF0000"/>
                </a:solidFill>
                <a:latin typeface="Verdana" panose="020B0604030504040204" pitchFamily="34" charset="0"/>
              </a:rPr>
              <a:t>Abiertas </a:t>
            </a:r>
            <a:endParaRPr lang="es-ES" dirty="0">
              <a:solidFill>
                <a:srgbClr val="FF0000"/>
              </a:solidFill>
              <a:latin typeface="Verdana" panose="020B0604030504040204" pitchFamily="34" charset="0"/>
            </a:endParaRPr>
          </a:p>
        </p:txBody>
      </p:sp>
      <p:sp>
        <p:nvSpPr>
          <p:cNvPr id="24579" name="Footer Placeholder 10"/>
          <p:cNvSpPr>
            <a:spLocks noGrp="1"/>
          </p:cNvSpPr>
          <p:nvPr>
            <p:ph type="ftr" sz="quarter" idx="10"/>
          </p:nvPr>
        </p:nvSpPr>
        <p:spPr bwMode="auto">
          <a:xfrm>
            <a:off x="19050" y="6611938"/>
            <a:ext cx="2895600" cy="246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r>
              <a:rPr lang="es-CL" sz="900" dirty="0" smtClean="0">
                <a:solidFill>
                  <a:srgbClr val="898989"/>
                </a:solidFill>
                <a:latin typeface="Verdana" panose="020B0604030504040204" pitchFamily="34" charset="0"/>
              </a:rPr>
              <a:t>Gobierno de Chile | Superintendencia de Salud</a:t>
            </a:r>
          </a:p>
        </p:txBody>
      </p:sp>
      <p:sp>
        <p:nvSpPr>
          <p:cNvPr id="24580" name="Text Box 17"/>
          <p:cNvSpPr txBox="1">
            <a:spLocks noChangeArrowheads="1"/>
          </p:cNvSpPr>
          <p:nvPr/>
        </p:nvSpPr>
        <p:spPr bwMode="auto">
          <a:xfrm>
            <a:off x="428625" y="6215063"/>
            <a:ext cx="7858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eaLnBrk="1" hangingPunct="1">
              <a:spcBef>
                <a:spcPct val="0"/>
              </a:spcBef>
              <a:buFontTx/>
              <a:buNone/>
            </a:pPr>
            <a:r>
              <a:rPr lang="es-MX" sz="1000" dirty="0">
                <a:solidFill>
                  <a:srgbClr val="404040"/>
                </a:solidFill>
                <a:latin typeface="Verdana" panose="020B0604030504040204" pitchFamily="34" charset="0"/>
              </a:rPr>
              <a:t>Fuente: Superintendencia de Salud. Elaborado por </a:t>
            </a:r>
            <a:r>
              <a:rPr lang="es-MX" sz="1000" dirty="0" smtClean="0">
                <a:solidFill>
                  <a:srgbClr val="404040"/>
                </a:solidFill>
                <a:latin typeface="Verdana" panose="020B0604030504040204" pitchFamily="34" charset="0"/>
              </a:rPr>
              <a:t>el Departamento de Estudios y Desarrollo, </a:t>
            </a:r>
            <a:r>
              <a:rPr lang="es-MX" sz="1000" dirty="0">
                <a:solidFill>
                  <a:srgbClr val="404040"/>
                </a:solidFill>
                <a:latin typeface="Verdana" panose="020B0604030504040204" pitchFamily="34" charset="0"/>
              </a:rPr>
              <a:t>a partir de la información proporcionada por las isapres al 30 de marzo de </a:t>
            </a:r>
            <a:r>
              <a:rPr lang="es-MX" sz="1000" dirty="0" smtClean="0">
                <a:solidFill>
                  <a:srgbClr val="404040"/>
                </a:solidFill>
                <a:latin typeface="Verdana" panose="020B0604030504040204" pitchFamily="34" charset="0"/>
              </a:rPr>
              <a:t>2015 y 2016, respectivamente..</a:t>
            </a:r>
            <a:endParaRPr lang="es-ES" sz="1000" dirty="0">
              <a:solidFill>
                <a:srgbClr val="404040"/>
              </a:solidFill>
              <a:latin typeface="Verdana" panose="020B0604030504040204" pitchFamily="34" charset="0"/>
            </a:endParaRPr>
          </a:p>
        </p:txBody>
      </p:sp>
      <p:sp>
        <p:nvSpPr>
          <p:cNvPr id="24585" name="1 Marcador de número de diapositiva"/>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rgbClr val="595959"/>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rgbClr val="595959"/>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1600">
                <a:solidFill>
                  <a:srgbClr val="595959"/>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1400">
                <a:solidFill>
                  <a:srgbClr val="595959"/>
                </a:solidFill>
                <a:latin typeface="Calibri" panose="020F0502020204030204" pitchFamily="34" charset="0"/>
                <a:ea typeface="ヒラギノ角ゴ Pro W3"/>
                <a:cs typeface="ヒラギノ角ゴ Pro W3"/>
              </a:defRPr>
            </a:lvl9pPr>
          </a:lstStyle>
          <a:p>
            <a:pPr>
              <a:spcBef>
                <a:spcPct val="0"/>
              </a:spcBef>
              <a:buFontTx/>
              <a:buNone/>
            </a:pPr>
            <a:fld id="{24F03C86-2C45-4EAA-A92B-8904123BDA0F}" type="slidenum">
              <a:rPr lang="en-US" sz="1000" smtClean="0">
                <a:solidFill>
                  <a:srgbClr val="898989"/>
                </a:solidFill>
                <a:latin typeface="Verdana" panose="020B0604030504040204" pitchFamily="34" charset="0"/>
              </a:rPr>
              <a:pPr>
                <a:spcBef>
                  <a:spcPct val="0"/>
                </a:spcBef>
                <a:buFontTx/>
                <a:buNone/>
              </a:pPr>
              <a:t>8</a:t>
            </a:fld>
            <a:endParaRPr lang="en-US" sz="1000" dirty="0" smtClean="0">
              <a:solidFill>
                <a:srgbClr val="898989"/>
              </a:solidFill>
              <a:latin typeface="Verdana" panose="020B0604030504040204" pitchFamily="34" charset="0"/>
            </a:endParaRPr>
          </a:p>
        </p:txBody>
      </p:sp>
      <p:graphicFrame>
        <p:nvGraphicFramePr>
          <p:cNvPr id="8" name="Chart 2"/>
          <p:cNvGraphicFramePr>
            <a:graphicFrameLocks/>
          </p:cNvGraphicFramePr>
          <p:nvPr>
            <p:extLst>
              <p:ext uri="{D42A27DB-BD31-4B8C-83A1-F6EECF244321}">
                <p14:modId xmlns:p14="http://schemas.microsoft.com/office/powerpoint/2010/main" val="1578495756"/>
              </p:ext>
            </p:extLst>
          </p:nvPr>
        </p:nvGraphicFramePr>
        <p:xfrm>
          <a:off x="251520" y="1340768"/>
          <a:ext cx="8712968"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latin typeface="Verdana" panose="020B0604030504040204" pitchFamily="34" charset="0"/>
                <a:ea typeface="ヒラギノ角ゴ Pro W3"/>
                <a:cs typeface="Verdana" panose="020B0604030504040204" pitchFamily="34" charset="0"/>
              </a:rPr>
              <a:t>Beneficiarios </a:t>
            </a:r>
            <a:r>
              <a:rPr lang="es-ES" b="1" dirty="0" smtClean="0">
                <a:solidFill>
                  <a:srgbClr val="FF0000"/>
                </a:solidFill>
                <a:latin typeface="Verdana" panose="020B0604030504040204" pitchFamily="34" charset="0"/>
                <a:ea typeface="ヒラギノ角ゴ Pro W3"/>
                <a:cs typeface="Verdana" panose="020B0604030504040204" pitchFamily="34" charset="0"/>
              </a:rPr>
              <a:t>Afectados y No Afectados</a:t>
            </a:r>
            <a:r>
              <a:rPr lang="es-ES" b="1" dirty="0" smtClean="0">
                <a:latin typeface="Verdana" panose="020B0604030504040204" pitchFamily="34" charset="0"/>
                <a:ea typeface="ヒラギノ角ゴ Pro W3"/>
                <a:cs typeface="Verdana" panose="020B0604030504040204" pitchFamily="34" charset="0"/>
              </a:rPr>
              <a:t> en Procesos de Adecuación </a:t>
            </a:r>
            <a:r>
              <a:rPr lang="es-ES" b="1" dirty="0">
                <a:latin typeface="Verdana" panose="020B0604030504040204" pitchFamily="34" charset="0"/>
                <a:ea typeface="ヒラギノ角ゴ Pro W3"/>
                <a:cs typeface="Verdana" panose="020B0604030504040204" pitchFamily="34" charset="0"/>
              </a:rPr>
              <a:t>de </a:t>
            </a:r>
            <a:r>
              <a:rPr lang="es-ES" b="1" dirty="0" smtClean="0">
                <a:latin typeface="Verdana" panose="020B0604030504040204" pitchFamily="34" charset="0"/>
                <a:ea typeface="ヒラギノ角ゴ Pro W3"/>
                <a:cs typeface="Verdana" panose="020B0604030504040204" pitchFamily="34" charset="0"/>
              </a:rPr>
              <a:t>Contratos </a:t>
            </a:r>
            <a:br>
              <a:rPr lang="es-ES" b="1" dirty="0" smtClean="0">
                <a:latin typeface="Verdana" panose="020B0604030504040204" pitchFamily="34" charset="0"/>
                <a:ea typeface="ヒラギノ角ゴ Pro W3"/>
                <a:cs typeface="Verdana" panose="020B0604030504040204" pitchFamily="34" charset="0"/>
              </a:rPr>
            </a:br>
            <a:r>
              <a:rPr lang="es-ES" b="1" dirty="0" smtClean="0">
                <a:latin typeface="Verdana" panose="020B0604030504040204" pitchFamily="34" charset="0"/>
                <a:ea typeface="ヒラギノ角ゴ Pro W3"/>
                <a:cs typeface="Verdana" panose="020B0604030504040204" pitchFamily="34" charset="0"/>
              </a:rPr>
              <a:t>(Precios Base del Plan)</a:t>
            </a:r>
            <a:endParaRPr lang="es-CL" dirty="0"/>
          </a:p>
        </p:txBody>
      </p:sp>
      <p:sp>
        <p:nvSpPr>
          <p:cNvPr id="3" name="Marcador de texto 2"/>
          <p:cNvSpPr>
            <a:spLocks noGrp="1"/>
          </p:cNvSpPr>
          <p:nvPr>
            <p:ph type="body" idx="1"/>
          </p:nvPr>
        </p:nvSpPr>
        <p:spPr/>
        <p:txBody>
          <a:bodyPr>
            <a:normAutofit fontScale="92500" lnSpcReduction="10000"/>
          </a:bodyPr>
          <a:lstStyle/>
          <a:p>
            <a:pPr algn="ctr"/>
            <a:r>
              <a:rPr lang="es-CL" dirty="0" smtClean="0">
                <a:solidFill>
                  <a:schemeClr val="accent1">
                    <a:lumMod val="50000"/>
                  </a:schemeClr>
                </a:solidFill>
              </a:rPr>
              <a:t>Proceso Adecuación de Contratos Julio 2016 – Junio 2017</a:t>
            </a:r>
            <a:endParaRPr lang="es-CL" dirty="0">
              <a:solidFill>
                <a:schemeClr val="accent1">
                  <a:lumMod val="50000"/>
                </a:schemeClr>
              </a:solidFill>
            </a:endParaRPr>
          </a:p>
        </p:txBody>
      </p:sp>
      <p:sp>
        <p:nvSpPr>
          <p:cNvPr id="5" name="Marcador de texto 4"/>
          <p:cNvSpPr>
            <a:spLocks noGrp="1"/>
          </p:cNvSpPr>
          <p:nvPr>
            <p:ph type="body" sz="quarter" idx="3"/>
          </p:nvPr>
        </p:nvSpPr>
        <p:spPr/>
        <p:txBody>
          <a:bodyPr>
            <a:normAutofit fontScale="92500" lnSpcReduction="10000"/>
          </a:bodyPr>
          <a:lstStyle/>
          <a:p>
            <a:pPr algn="ctr"/>
            <a:r>
              <a:rPr lang="es-CL" dirty="0" smtClean="0">
                <a:solidFill>
                  <a:schemeClr val="accent1">
                    <a:lumMod val="50000"/>
                  </a:schemeClr>
                </a:solidFill>
              </a:rPr>
              <a:t>Evolución Beneficiarios Afectados Procesos 2014 –2016</a:t>
            </a:r>
            <a:endParaRPr lang="es-CL" dirty="0">
              <a:solidFill>
                <a:schemeClr val="accent1">
                  <a:lumMod val="50000"/>
                </a:schemeClr>
              </a:solidFill>
            </a:endParaRPr>
          </a:p>
        </p:txBody>
      </p:sp>
      <p:sp>
        <p:nvSpPr>
          <p:cNvPr id="7" name="Marcador de pie de página 6"/>
          <p:cNvSpPr>
            <a:spLocks noGrp="1"/>
          </p:cNvSpPr>
          <p:nvPr>
            <p:ph type="ftr" sz="quarter" idx="11"/>
          </p:nvPr>
        </p:nvSpPr>
        <p:spPr/>
        <p:txBody>
          <a:bodyPr/>
          <a:lstStyle/>
          <a:p>
            <a:pPr>
              <a:defRPr/>
            </a:pPr>
            <a:r>
              <a:rPr lang="es-ES" smtClean="0"/>
              <a:t>Gobierno de Chile | Superintendencia de Salud</a:t>
            </a:r>
            <a:endParaRPr lang="es-ES" dirty="0"/>
          </a:p>
        </p:txBody>
      </p:sp>
      <p:sp>
        <p:nvSpPr>
          <p:cNvPr id="8" name="Marcador de número de diapositiva 7"/>
          <p:cNvSpPr>
            <a:spLocks noGrp="1"/>
          </p:cNvSpPr>
          <p:nvPr>
            <p:ph type="sldNum" sz="quarter" idx="12"/>
          </p:nvPr>
        </p:nvSpPr>
        <p:spPr/>
        <p:txBody>
          <a:bodyPr/>
          <a:lstStyle/>
          <a:p>
            <a:pPr>
              <a:defRPr/>
            </a:pPr>
            <a:fld id="{358EF937-2135-4830-B274-91B303343F7A}" type="slidenum">
              <a:rPr lang="en-US" smtClean="0"/>
              <a:pPr>
                <a:defRPr/>
              </a:pPr>
              <a:t>9</a:t>
            </a:fld>
            <a:endParaRPr lang="en-US" dirty="0"/>
          </a:p>
        </p:txBody>
      </p:sp>
      <p:graphicFrame>
        <p:nvGraphicFramePr>
          <p:cNvPr id="9" name="Marcador de contenido 8"/>
          <p:cNvGraphicFramePr>
            <a:graphicFrameLocks noGrp="1"/>
          </p:cNvGraphicFramePr>
          <p:nvPr>
            <p:ph sz="half" idx="2"/>
            <p:extLst>
              <p:ext uri="{D42A27DB-BD31-4B8C-83A1-F6EECF244321}">
                <p14:modId xmlns:p14="http://schemas.microsoft.com/office/powerpoint/2010/main" val="1874122315"/>
              </p:ext>
            </p:extLst>
          </p:nvPr>
        </p:nvGraphicFramePr>
        <p:xfrm>
          <a:off x="457200" y="2174875"/>
          <a:ext cx="4040188" cy="3486373"/>
        </p:xfrm>
        <a:graphic>
          <a:graphicData uri="http://schemas.openxmlformats.org/drawingml/2006/chart">
            <c:chart xmlns:c="http://schemas.openxmlformats.org/drawingml/2006/chart" xmlns:r="http://schemas.openxmlformats.org/officeDocument/2006/relationships" r:id="rId2"/>
          </a:graphicData>
        </a:graphic>
      </p:graphicFrame>
      <p:sp>
        <p:nvSpPr>
          <p:cNvPr id="11" name="Llamada rectangular redondeada 10"/>
          <p:cNvSpPr/>
          <p:nvPr/>
        </p:nvSpPr>
        <p:spPr>
          <a:xfrm>
            <a:off x="512832" y="5157192"/>
            <a:ext cx="3627120" cy="1226592"/>
          </a:xfrm>
          <a:prstGeom prst="wedgeRoundRectCallout">
            <a:avLst>
              <a:gd name="adj1" fmla="val -15469"/>
              <a:gd name="adj2" fmla="val -9957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100" b="1" dirty="0">
                <a:solidFill>
                  <a:schemeClr val="bg1"/>
                </a:solidFill>
              </a:rPr>
              <a:t>Causas de No Afectación:</a:t>
            </a:r>
          </a:p>
          <a:p>
            <a:endParaRPr lang="es-CL" sz="1100" b="1" dirty="0">
              <a:solidFill>
                <a:schemeClr val="bg1"/>
              </a:solidFill>
            </a:endParaRPr>
          </a:p>
          <a:p>
            <a:pPr marL="285750" indent="-285750">
              <a:buFontTx/>
              <a:buChar char="-"/>
            </a:pPr>
            <a:r>
              <a:rPr lang="es-CL" sz="1100" b="1" dirty="0">
                <a:solidFill>
                  <a:schemeClr val="bg1"/>
                </a:solidFill>
              </a:rPr>
              <a:t>Alza real igual cero (0,0%)</a:t>
            </a:r>
          </a:p>
          <a:p>
            <a:pPr marL="285750" indent="-285750">
              <a:buFontTx/>
              <a:buChar char="-"/>
            </a:pPr>
            <a:r>
              <a:rPr lang="es-CL" sz="1100" b="1" dirty="0">
                <a:solidFill>
                  <a:schemeClr val="bg1"/>
                </a:solidFill>
              </a:rPr>
              <a:t>Planes grupales</a:t>
            </a:r>
          </a:p>
          <a:p>
            <a:pPr marL="285750" indent="-285750">
              <a:buFontTx/>
              <a:buChar char="-"/>
            </a:pPr>
            <a:r>
              <a:rPr lang="es-CL" sz="1100" b="1" dirty="0" smtClean="0">
                <a:solidFill>
                  <a:schemeClr val="bg1"/>
                </a:solidFill>
              </a:rPr>
              <a:t>Planes </a:t>
            </a:r>
            <a:r>
              <a:rPr lang="es-CL" sz="1100" b="1" dirty="0">
                <a:solidFill>
                  <a:schemeClr val="bg1"/>
                </a:solidFill>
              </a:rPr>
              <a:t>cuyo precio es la cotización obligatoria (7%)</a:t>
            </a:r>
          </a:p>
        </p:txBody>
      </p:sp>
      <p:graphicFrame>
        <p:nvGraphicFramePr>
          <p:cNvPr id="12" name="Marcador de contenido 11"/>
          <p:cNvGraphicFramePr>
            <a:graphicFrameLocks noGrp="1"/>
          </p:cNvGraphicFramePr>
          <p:nvPr>
            <p:ph sz="quarter" idx="4"/>
            <p:extLst>
              <p:ext uri="{D42A27DB-BD31-4B8C-83A1-F6EECF244321}">
                <p14:modId xmlns:p14="http://schemas.microsoft.com/office/powerpoint/2010/main" val="2316587289"/>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1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14027</TotalTime>
  <Words>1836</Words>
  <Application>Microsoft Office PowerPoint</Application>
  <PresentationFormat>Presentación en pantalla (4:3)</PresentationFormat>
  <Paragraphs>306</Paragraphs>
  <Slides>22</Slides>
  <Notes>10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22</vt:i4>
      </vt:variant>
    </vt:vector>
  </HeadingPairs>
  <TitlesOfParts>
    <vt:vector size="31" baseType="lpstr">
      <vt:lpstr>Arial</vt:lpstr>
      <vt:lpstr>Calibri</vt:lpstr>
      <vt:lpstr>Verdana</vt:lpstr>
      <vt:lpstr>Verdana Bold</vt:lpstr>
      <vt:lpstr>Wingdings</vt:lpstr>
      <vt:lpstr>ヒラギノ角ゴ Pro W3</vt:lpstr>
      <vt:lpstr>Office Theme</vt:lpstr>
      <vt:lpstr>1_Office Theme</vt:lpstr>
      <vt:lpstr>2_Office Theme</vt:lpstr>
      <vt:lpstr>Variaciones de los Precios Base Planes Complementarios de Isapres</vt:lpstr>
      <vt:lpstr>Presentación de PowerPoint</vt:lpstr>
      <vt:lpstr>Presentación de PowerPoint</vt:lpstr>
      <vt:lpstr>Presentación de PowerPoint</vt:lpstr>
      <vt:lpstr>Presentación de PowerPoint</vt:lpstr>
      <vt:lpstr>Promedio Ponderado de las Variaciones Reales y Bandas de Precios Informadas por las Isapres Proceso de Adecuación julio 2016 a junio de 2017</vt:lpstr>
      <vt:lpstr>Presentación de PowerPoint</vt:lpstr>
      <vt:lpstr>Presentación de PowerPoint</vt:lpstr>
      <vt:lpstr>Beneficiarios Afectados y No Afectados en Procesos de Adecuación de Contratos  (Precios Base del Plan)</vt:lpstr>
      <vt:lpstr>Beneficiarios Considerados en el Proceso de Adecuación de Precios Base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Gastos de Administración y Ventas (GAV) 2015: Incidencia de la Judicialización</vt:lpstr>
      <vt:lpstr>Presentación de PowerPoint</vt:lpstr>
      <vt:lpstr>Presentación de PowerPoint</vt:lpstr>
      <vt:lpstr>Gracias</vt:lpstr>
      <vt:lpstr>Presentación de PowerPoint</vt:lpstr>
    </vt:vector>
  </TitlesOfParts>
  <Company>Gabriel Badagnani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Fernando Sanchez Navarrete</cp:lastModifiedBy>
  <cp:revision>398</cp:revision>
  <cp:lastPrinted>2016-03-31T13:09:23Z</cp:lastPrinted>
  <dcterms:created xsi:type="dcterms:W3CDTF">2010-11-27T19:44:20Z</dcterms:created>
  <dcterms:modified xsi:type="dcterms:W3CDTF">2016-03-31T16:47:11Z</dcterms:modified>
</cp:coreProperties>
</file>